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drawings/drawing3.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55"/>
  </p:notesMasterIdLst>
  <p:sldIdLst>
    <p:sldId id="256" r:id="rId3"/>
    <p:sldId id="307" r:id="rId4"/>
    <p:sldId id="310" r:id="rId5"/>
    <p:sldId id="320" r:id="rId6"/>
    <p:sldId id="312" r:id="rId7"/>
    <p:sldId id="321" r:id="rId8"/>
    <p:sldId id="322" r:id="rId9"/>
    <p:sldId id="382" r:id="rId10"/>
    <p:sldId id="381" r:id="rId11"/>
    <p:sldId id="323" r:id="rId12"/>
    <p:sldId id="328" r:id="rId13"/>
    <p:sldId id="330" r:id="rId14"/>
    <p:sldId id="258" r:id="rId15"/>
    <p:sldId id="265" r:id="rId16"/>
    <p:sldId id="267" r:id="rId17"/>
    <p:sldId id="268" r:id="rId18"/>
    <p:sldId id="269" r:id="rId19"/>
    <p:sldId id="270" r:id="rId20"/>
    <p:sldId id="271" r:id="rId21"/>
    <p:sldId id="373" r:id="rId22"/>
    <p:sldId id="374" r:id="rId23"/>
    <p:sldId id="276" r:id="rId24"/>
    <p:sldId id="281" r:id="rId25"/>
    <p:sldId id="282" r:id="rId26"/>
    <p:sldId id="375" r:id="rId27"/>
    <p:sldId id="334" r:id="rId28"/>
    <p:sldId id="327" r:id="rId29"/>
    <p:sldId id="333" r:id="rId30"/>
    <p:sldId id="372" r:id="rId31"/>
    <p:sldId id="370" r:id="rId32"/>
    <p:sldId id="341" r:id="rId33"/>
    <p:sldId id="345" r:id="rId34"/>
    <p:sldId id="351" r:id="rId35"/>
    <p:sldId id="353" r:id="rId36"/>
    <p:sldId id="350" r:id="rId37"/>
    <p:sldId id="348" r:id="rId38"/>
    <p:sldId id="355" r:id="rId39"/>
    <p:sldId id="358" r:id="rId40"/>
    <p:sldId id="356" r:id="rId41"/>
    <p:sldId id="359" r:id="rId42"/>
    <p:sldId id="360" r:id="rId43"/>
    <p:sldId id="362" r:id="rId44"/>
    <p:sldId id="361" r:id="rId45"/>
    <p:sldId id="367" r:id="rId46"/>
    <p:sldId id="366" r:id="rId47"/>
    <p:sldId id="357" r:id="rId48"/>
    <p:sldId id="364" r:id="rId49"/>
    <p:sldId id="369" r:id="rId50"/>
    <p:sldId id="383" r:id="rId51"/>
    <p:sldId id="297" r:id="rId52"/>
    <p:sldId id="346" r:id="rId53"/>
    <p:sldId id="368" r:id="rId5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6651"/>
    <a:srgbClr val="FF6600"/>
    <a:srgbClr val="40AC04"/>
    <a:srgbClr val="FFFF99"/>
    <a:srgbClr val="E1F42C"/>
    <a:srgbClr val="D7AE9D"/>
    <a:srgbClr val="FFFF66"/>
    <a:srgbClr val="990000"/>
    <a:srgbClr val="027E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34" autoAdjust="0"/>
    <p:restoredTop sz="89606" autoAdjust="0"/>
  </p:normalViewPr>
  <p:slideViewPr>
    <p:cSldViewPr>
      <p:cViewPr>
        <p:scale>
          <a:sx n="70" d="100"/>
          <a:sy n="70" d="100"/>
        </p:scale>
        <p:origin x="-1380" y="96"/>
      </p:cViewPr>
      <p:guideLst>
        <p:guide orient="horz" pos="2160"/>
        <p:guide pos="2880"/>
      </p:guideLst>
    </p:cSldViewPr>
  </p:slideViewPr>
  <p:outlineViewPr>
    <p:cViewPr>
      <p:scale>
        <a:sx n="33" d="100"/>
        <a:sy n="33" d="100"/>
      </p:scale>
      <p:origin x="0" y="3120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Owner\Documents\HPS%20Chapter%20Presentations\safe%20dose,%20SI%20UNITS%202011.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Owner\Documents\Chapter%20Presentations\membership%20since%201993.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Owner\Documents\Chapter%20Presentations\membership%20since%201993.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Owner\Documents\Chapter%20Presentations\HPS%20Plenary%20Only%20member%20since%207-11-2011.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C:\Users\Owner\Documents\Chapter%20Presentations\HPS%20Plenary%20Only%20member%20since%207-11-201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93131184219507"/>
          <c:y val="0.12699228427666195"/>
          <c:w val="0.84564173917578711"/>
          <c:h val="0.69112390835557691"/>
        </c:manualLayout>
      </c:layout>
      <c:barChart>
        <c:barDir val="col"/>
        <c:grouping val="clustered"/>
        <c:varyColors val="0"/>
        <c:ser>
          <c:idx val="0"/>
          <c:order val="0"/>
          <c:tx>
            <c:v>Children</c:v>
          </c:tx>
          <c:spPr>
            <a:solidFill>
              <a:srgbClr val="9999FF"/>
            </a:solidFill>
            <a:ln w="12700">
              <a:solidFill>
                <a:srgbClr val="000000"/>
              </a:solidFill>
              <a:prstDash val="solid"/>
            </a:ln>
          </c:spPr>
          <c:invertIfNegative val="0"/>
          <c:cat>
            <c:strRef>
              <c:f>'complete data pairs'!$M$3:$M$7</c:f>
              <c:strCache>
                <c:ptCount val="5"/>
                <c:pt idx="0">
                  <c:v>&lt; 1</c:v>
                </c:pt>
                <c:pt idx="1">
                  <c:v> 2 - 10</c:v>
                </c:pt>
                <c:pt idx="2">
                  <c:v> 20 - 50</c:v>
                </c:pt>
                <c:pt idx="3">
                  <c:v>100</c:v>
                </c:pt>
                <c:pt idx="4">
                  <c:v>&gt; 100</c:v>
                </c:pt>
              </c:strCache>
            </c:strRef>
          </c:cat>
          <c:val>
            <c:numRef>
              <c:f>'complete data pairs'!$N$3:$N$7</c:f>
              <c:numCache>
                <c:formatCode>General</c:formatCode>
                <c:ptCount val="5"/>
                <c:pt idx="0">
                  <c:v>17</c:v>
                </c:pt>
                <c:pt idx="1">
                  <c:v>15</c:v>
                </c:pt>
                <c:pt idx="2">
                  <c:v>7</c:v>
                </c:pt>
                <c:pt idx="3">
                  <c:v>3</c:v>
                </c:pt>
                <c:pt idx="4">
                  <c:v>2</c:v>
                </c:pt>
              </c:numCache>
            </c:numRef>
          </c:val>
        </c:ser>
        <c:ser>
          <c:idx val="1"/>
          <c:order val="1"/>
          <c:tx>
            <c:v>Adults</c:v>
          </c:tx>
          <c:spPr>
            <a:solidFill>
              <a:srgbClr val="993366"/>
            </a:solidFill>
            <a:ln w="12700">
              <a:solidFill>
                <a:srgbClr val="000000"/>
              </a:solidFill>
              <a:prstDash val="solid"/>
            </a:ln>
          </c:spPr>
          <c:invertIfNegative val="0"/>
          <c:cat>
            <c:strRef>
              <c:f>'complete data pairs'!$M$3:$M$7</c:f>
              <c:strCache>
                <c:ptCount val="5"/>
                <c:pt idx="0">
                  <c:v>&lt; 1</c:v>
                </c:pt>
                <c:pt idx="1">
                  <c:v> 2 - 10</c:v>
                </c:pt>
                <c:pt idx="2">
                  <c:v> 20 - 50</c:v>
                </c:pt>
                <c:pt idx="3">
                  <c:v>100</c:v>
                </c:pt>
                <c:pt idx="4">
                  <c:v>&gt; 100</c:v>
                </c:pt>
              </c:strCache>
            </c:strRef>
          </c:cat>
          <c:val>
            <c:numRef>
              <c:f>'complete data pairs'!$O$3:$O$7</c:f>
              <c:numCache>
                <c:formatCode>General</c:formatCode>
                <c:ptCount val="5"/>
                <c:pt idx="0">
                  <c:v>6</c:v>
                </c:pt>
                <c:pt idx="1">
                  <c:v>15</c:v>
                </c:pt>
                <c:pt idx="2">
                  <c:v>11</c:v>
                </c:pt>
                <c:pt idx="3">
                  <c:v>3</c:v>
                </c:pt>
                <c:pt idx="4">
                  <c:v>9</c:v>
                </c:pt>
              </c:numCache>
            </c:numRef>
          </c:val>
        </c:ser>
        <c:dLbls>
          <c:showLegendKey val="0"/>
          <c:showVal val="0"/>
          <c:showCatName val="0"/>
          <c:showSerName val="0"/>
          <c:showPercent val="0"/>
          <c:showBubbleSize val="0"/>
        </c:dLbls>
        <c:gapWidth val="150"/>
        <c:axId val="114989312"/>
        <c:axId val="115020160"/>
      </c:barChart>
      <c:catAx>
        <c:axId val="114989312"/>
        <c:scaling>
          <c:orientation val="minMax"/>
        </c:scaling>
        <c:delete val="0"/>
        <c:axPos val="b"/>
        <c:title>
          <c:tx>
            <c:rich>
              <a:bodyPr/>
              <a:lstStyle/>
              <a:p>
                <a:pPr>
                  <a:defRPr sz="2400" b="1" i="0" u="none" strike="noStrike" baseline="0">
                    <a:solidFill>
                      <a:schemeClr val="tx1"/>
                    </a:solidFill>
                    <a:latin typeface="Arial"/>
                    <a:ea typeface="Arial"/>
                    <a:cs typeface="Arial"/>
                  </a:defRPr>
                </a:pPr>
                <a:r>
                  <a:rPr lang="en-US" sz="2400" dirty="0" err="1">
                    <a:solidFill>
                      <a:schemeClr val="tx1"/>
                    </a:solidFill>
                  </a:rPr>
                  <a:t>mSV</a:t>
                </a:r>
                <a:endParaRPr lang="en-US" sz="2400" dirty="0">
                  <a:solidFill>
                    <a:schemeClr val="tx1"/>
                  </a:solidFill>
                </a:endParaRPr>
              </a:p>
            </c:rich>
          </c:tx>
          <c:layout>
            <c:manualLayout>
              <c:xMode val="edge"/>
              <c:yMode val="edge"/>
              <c:x val="0.50907038663436299"/>
              <c:y val="0.9105408205553257"/>
            </c:manualLayout>
          </c:layout>
          <c:overlay val="0"/>
          <c:spPr>
            <a:noFill/>
            <a:ln w="25400">
              <a:noFill/>
            </a:ln>
          </c:spPr>
        </c:title>
        <c:numFmt formatCode="General" sourceLinked="1"/>
        <c:majorTickMark val="none"/>
        <c:minorTickMark val="none"/>
        <c:tickLblPos val="nextTo"/>
        <c:spPr>
          <a:ln w="3175">
            <a:solidFill>
              <a:schemeClr val="tx1"/>
            </a:solidFill>
            <a:prstDash val="solid"/>
          </a:ln>
        </c:spPr>
        <c:txPr>
          <a:bodyPr rot="0" vert="horz"/>
          <a:lstStyle/>
          <a:p>
            <a:pPr>
              <a:defRPr sz="1800" b="1" i="0" u="none" strike="noStrike" baseline="0">
                <a:solidFill>
                  <a:schemeClr val="tx1"/>
                </a:solidFill>
                <a:latin typeface="Arial"/>
                <a:ea typeface="Arial"/>
                <a:cs typeface="Arial"/>
              </a:defRPr>
            </a:pPr>
            <a:endParaRPr lang="en-US"/>
          </a:p>
        </c:txPr>
        <c:crossAx val="115020160"/>
        <c:crosses val="autoZero"/>
        <c:auto val="1"/>
        <c:lblAlgn val="ctr"/>
        <c:lblOffset val="100"/>
        <c:tickLblSkip val="1"/>
        <c:tickMarkSkip val="1"/>
        <c:noMultiLvlLbl val="0"/>
      </c:catAx>
      <c:valAx>
        <c:axId val="115020160"/>
        <c:scaling>
          <c:orientation val="minMax"/>
        </c:scaling>
        <c:delete val="0"/>
        <c:axPos val="l"/>
        <c:majorGridlines>
          <c:spPr>
            <a:ln w="3175">
              <a:solidFill>
                <a:srgbClr val="ADB8FF">
                  <a:lumMod val="50000"/>
                  <a:alpha val="46000"/>
                </a:srgbClr>
              </a:solidFill>
              <a:prstDash val="solid"/>
            </a:ln>
          </c:spPr>
        </c:majorGridlines>
        <c:numFmt formatCode="General" sourceLinked="1"/>
        <c:majorTickMark val="in"/>
        <c:minorTickMark val="none"/>
        <c:tickLblPos val="nextTo"/>
        <c:spPr>
          <a:ln w="3175">
            <a:solidFill>
              <a:schemeClr val="tx1"/>
            </a:solidFill>
            <a:prstDash val="solid"/>
          </a:ln>
        </c:spPr>
        <c:txPr>
          <a:bodyPr rot="0" vert="horz"/>
          <a:lstStyle/>
          <a:p>
            <a:pPr>
              <a:defRPr sz="1600" b="1" i="0" u="none" strike="noStrike" baseline="0">
                <a:solidFill>
                  <a:schemeClr val="tx1"/>
                </a:solidFill>
                <a:latin typeface="Arial"/>
                <a:ea typeface="Arial"/>
                <a:cs typeface="Arial"/>
              </a:defRPr>
            </a:pPr>
            <a:endParaRPr lang="en-US"/>
          </a:p>
        </c:txPr>
        <c:crossAx val="114989312"/>
        <c:crosses val="autoZero"/>
        <c:crossBetween val="between"/>
      </c:valAx>
      <c:spPr>
        <a:noFill/>
        <a:ln w="12700">
          <a:noFill/>
          <a:prstDash val="solid"/>
        </a:ln>
      </c:spPr>
    </c:plotArea>
    <c:legend>
      <c:legendPos val="r"/>
      <c:layout>
        <c:manualLayout>
          <c:xMode val="edge"/>
          <c:yMode val="edge"/>
          <c:x val="0.82428465071673729"/>
          <c:y val="0.12443270249113644"/>
          <c:w val="0.16437727135069671"/>
          <c:h val="0.15315349000890791"/>
        </c:manualLayout>
      </c:layout>
      <c:overlay val="0"/>
      <c:spPr>
        <a:noFill/>
        <a:ln w="3175">
          <a:noFill/>
          <a:prstDash val="solid"/>
        </a:ln>
        <a:effectLst>
          <a:outerShdw blurRad="50800" dist="50800" dir="5400000" algn="ctr" rotWithShape="0">
            <a:srgbClr val="000000">
              <a:alpha val="0"/>
            </a:srgbClr>
          </a:outerShdw>
        </a:effectLst>
      </c:spPr>
      <c:txPr>
        <a:bodyPr/>
        <a:lstStyle/>
        <a:p>
          <a:pPr>
            <a:defRPr sz="1600" b="1" i="0" u="none" strike="noStrike" baseline="0">
              <a:solidFill>
                <a:schemeClr val="tx1"/>
              </a:solidFill>
              <a:latin typeface="Arial"/>
              <a:ea typeface="Arial"/>
              <a:cs typeface="Arial"/>
            </a:defRPr>
          </a:pPr>
          <a:endParaRPr lang="en-US"/>
        </a:p>
      </c:txPr>
    </c:legend>
    <c:plotVisOnly val="1"/>
    <c:dispBlanksAs val="gap"/>
    <c:showDLblsOverMax val="0"/>
  </c:chart>
  <c:spPr>
    <a:noFill/>
    <a:ln w="3175">
      <a:noFill/>
      <a:prstDash val="solid"/>
    </a:ln>
  </c:spPr>
  <c:txPr>
    <a:bodyPr/>
    <a:lstStyle/>
    <a:p>
      <a:pPr>
        <a:defRPr sz="1175"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33260928590822"/>
          <c:y val="2.8356767904011999E-2"/>
          <c:w val="0.65476443569554277"/>
          <c:h val="0.86422621237765862"/>
        </c:manualLayout>
      </c:layout>
      <c:scatterChart>
        <c:scatterStyle val="smoothMarker"/>
        <c:varyColors val="0"/>
        <c:ser>
          <c:idx val="0"/>
          <c:order val="0"/>
          <c:tx>
            <c:strRef>
              <c:f>A9R5CD2!$A$3</c:f>
              <c:strCache>
                <c:ptCount val="1"/>
                <c:pt idx="0">
                  <c:v>Associates </c:v>
                </c:pt>
              </c:strCache>
            </c:strRef>
          </c:tx>
          <c:spPr>
            <a:ln w="38100">
              <a:solidFill>
                <a:srgbClr val="40AC04"/>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A9R5CD2!$B$3:$T$3</c:f>
              <c:numCache>
                <c:formatCode>General</c:formatCode>
                <c:ptCount val="19"/>
                <c:pt idx="0">
                  <c:v>335</c:v>
                </c:pt>
                <c:pt idx="1">
                  <c:v>381</c:v>
                </c:pt>
                <c:pt idx="2">
                  <c:v>407</c:v>
                </c:pt>
                <c:pt idx="3">
                  <c:v>393</c:v>
                </c:pt>
                <c:pt idx="4">
                  <c:v>388</c:v>
                </c:pt>
                <c:pt idx="5">
                  <c:v>369</c:v>
                </c:pt>
                <c:pt idx="6">
                  <c:v>505</c:v>
                </c:pt>
                <c:pt idx="7">
                  <c:v>642</c:v>
                </c:pt>
                <c:pt idx="8">
                  <c:v>623</c:v>
                </c:pt>
                <c:pt idx="9">
                  <c:v>746</c:v>
                </c:pt>
                <c:pt idx="10">
                  <c:v>880</c:v>
                </c:pt>
                <c:pt idx="11">
                  <c:v>979</c:v>
                </c:pt>
                <c:pt idx="12">
                  <c:v>973</c:v>
                </c:pt>
                <c:pt idx="13">
                  <c:v>984</c:v>
                </c:pt>
                <c:pt idx="14">
                  <c:v>1046</c:v>
                </c:pt>
                <c:pt idx="15">
                  <c:v>1063</c:v>
                </c:pt>
                <c:pt idx="16" formatCode="#,##0">
                  <c:v>1062</c:v>
                </c:pt>
                <c:pt idx="17">
                  <c:v>992</c:v>
                </c:pt>
                <c:pt idx="18">
                  <c:v>969</c:v>
                </c:pt>
              </c:numCache>
            </c:numRef>
          </c:yVal>
          <c:smooth val="1"/>
        </c:ser>
        <c:ser>
          <c:idx val="1"/>
          <c:order val="1"/>
          <c:tx>
            <c:strRef>
              <c:f>A9R5CD2!$A$4</c:f>
              <c:strCache>
                <c:ptCount val="1"/>
                <c:pt idx="0">
                  <c:v>Emeritus </c:v>
                </c:pt>
              </c:strCache>
            </c:strRef>
          </c:tx>
          <c:spPr>
            <a:ln>
              <a:solidFill>
                <a:srgbClr val="CF6651"/>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A9R5CD2!$B$4:$T$4</c:f>
              <c:numCache>
                <c:formatCode>General</c:formatCode>
                <c:ptCount val="19"/>
                <c:pt idx="0">
                  <c:v>339</c:v>
                </c:pt>
                <c:pt idx="1">
                  <c:v>372</c:v>
                </c:pt>
                <c:pt idx="2">
                  <c:v>406</c:v>
                </c:pt>
                <c:pt idx="3">
                  <c:v>442</c:v>
                </c:pt>
                <c:pt idx="4">
                  <c:v>461</c:v>
                </c:pt>
                <c:pt idx="5">
                  <c:v>471</c:v>
                </c:pt>
                <c:pt idx="6">
                  <c:v>490</c:v>
                </c:pt>
                <c:pt idx="7">
                  <c:v>513</c:v>
                </c:pt>
                <c:pt idx="8">
                  <c:v>538</c:v>
                </c:pt>
                <c:pt idx="9">
                  <c:v>554</c:v>
                </c:pt>
                <c:pt idx="10">
                  <c:v>531</c:v>
                </c:pt>
                <c:pt idx="11">
                  <c:v>531</c:v>
                </c:pt>
                <c:pt idx="12">
                  <c:v>521</c:v>
                </c:pt>
                <c:pt idx="13">
                  <c:v>505</c:v>
                </c:pt>
                <c:pt idx="14">
                  <c:v>498</c:v>
                </c:pt>
                <c:pt idx="15">
                  <c:v>473</c:v>
                </c:pt>
                <c:pt idx="16">
                  <c:v>461</c:v>
                </c:pt>
                <c:pt idx="17">
                  <c:v>419</c:v>
                </c:pt>
                <c:pt idx="18">
                  <c:v>431</c:v>
                </c:pt>
              </c:numCache>
            </c:numRef>
          </c:yVal>
          <c:smooth val="1"/>
        </c:ser>
        <c:ser>
          <c:idx val="2"/>
          <c:order val="2"/>
          <c:tx>
            <c:strRef>
              <c:f>A9R5CD2!$A$5</c:f>
              <c:strCache>
                <c:ptCount val="1"/>
                <c:pt idx="0">
                  <c:v>Fellows </c:v>
                </c:pt>
              </c:strCache>
            </c:strRef>
          </c:tx>
          <c:spPr>
            <a:ln w="38100">
              <a:solidFill>
                <a:srgbClr val="FF6600"/>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A9R5CD2!$B$5:$T$5</c:f>
              <c:numCache>
                <c:formatCode>General</c:formatCode>
                <c:ptCount val="19"/>
                <c:pt idx="0">
                  <c:v>75</c:v>
                </c:pt>
                <c:pt idx="1">
                  <c:v>76</c:v>
                </c:pt>
                <c:pt idx="2">
                  <c:v>77</c:v>
                </c:pt>
                <c:pt idx="3">
                  <c:v>81</c:v>
                </c:pt>
                <c:pt idx="4">
                  <c:v>77</c:v>
                </c:pt>
                <c:pt idx="5">
                  <c:v>73</c:v>
                </c:pt>
                <c:pt idx="6">
                  <c:v>82</c:v>
                </c:pt>
                <c:pt idx="7">
                  <c:v>79</c:v>
                </c:pt>
                <c:pt idx="8">
                  <c:v>87</c:v>
                </c:pt>
                <c:pt idx="9">
                  <c:v>83</c:v>
                </c:pt>
                <c:pt idx="10">
                  <c:v>90</c:v>
                </c:pt>
                <c:pt idx="11">
                  <c:v>90</c:v>
                </c:pt>
                <c:pt idx="12">
                  <c:v>113</c:v>
                </c:pt>
                <c:pt idx="13">
                  <c:v>115</c:v>
                </c:pt>
                <c:pt idx="14">
                  <c:v>127</c:v>
                </c:pt>
                <c:pt idx="15">
                  <c:v>144</c:v>
                </c:pt>
                <c:pt idx="16">
                  <c:v>162</c:v>
                </c:pt>
                <c:pt idx="17">
                  <c:v>159</c:v>
                </c:pt>
                <c:pt idx="18">
                  <c:v>162</c:v>
                </c:pt>
              </c:numCache>
            </c:numRef>
          </c:yVal>
          <c:smooth val="1"/>
        </c:ser>
        <c:ser>
          <c:idx val="3"/>
          <c:order val="3"/>
          <c:tx>
            <c:strRef>
              <c:f>A9R5CD2!$A$6</c:f>
              <c:strCache>
                <c:ptCount val="1"/>
                <c:pt idx="0">
                  <c:v>Affiliates </c:v>
                </c:pt>
              </c:strCache>
            </c:strRef>
          </c:tx>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A9R5CD2!$B$6:$T$6</c:f>
              <c:numCache>
                <c:formatCode>General</c:formatCode>
                <c:ptCount val="19"/>
                <c:pt idx="0">
                  <c:v>113</c:v>
                </c:pt>
                <c:pt idx="1">
                  <c:v>105</c:v>
                </c:pt>
                <c:pt idx="2">
                  <c:v>88</c:v>
                </c:pt>
                <c:pt idx="3">
                  <c:v>81</c:v>
                </c:pt>
                <c:pt idx="4">
                  <c:v>82</c:v>
                </c:pt>
                <c:pt idx="5">
                  <c:v>82</c:v>
                </c:pt>
                <c:pt idx="6">
                  <c:v>81</c:v>
                </c:pt>
                <c:pt idx="7">
                  <c:v>63</c:v>
                </c:pt>
                <c:pt idx="8">
                  <c:v>62</c:v>
                </c:pt>
                <c:pt idx="9">
                  <c:v>33</c:v>
                </c:pt>
                <c:pt idx="10">
                  <c:v>46</c:v>
                </c:pt>
                <c:pt idx="11">
                  <c:v>45</c:v>
                </c:pt>
                <c:pt idx="12">
                  <c:v>31</c:v>
                </c:pt>
                <c:pt idx="13">
                  <c:v>49</c:v>
                </c:pt>
                <c:pt idx="14">
                  <c:v>36</c:v>
                </c:pt>
                <c:pt idx="15">
                  <c:v>58</c:v>
                </c:pt>
                <c:pt idx="16">
                  <c:v>34</c:v>
                </c:pt>
                <c:pt idx="17">
                  <c:v>46</c:v>
                </c:pt>
                <c:pt idx="18">
                  <c:v>43</c:v>
                </c:pt>
              </c:numCache>
            </c:numRef>
          </c:yVal>
          <c:smooth val="1"/>
        </c:ser>
        <c:ser>
          <c:idx val="4"/>
          <c:order val="4"/>
          <c:tx>
            <c:strRef>
              <c:f>A9R5CD2!$A$7</c:f>
              <c:strCache>
                <c:ptCount val="1"/>
                <c:pt idx="0">
                  <c:v>Life </c:v>
                </c:pt>
              </c:strCache>
            </c:strRef>
          </c:tx>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A9R5CD2!$B$7:$T$7</c:f>
              <c:numCache>
                <c:formatCode>General</c:formatCode>
                <c:ptCount val="19"/>
                <c:pt idx="0">
                  <c:v>34</c:v>
                </c:pt>
                <c:pt idx="1">
                  <c:v>36</c:v>
                </c:pt>
                <c:pt idx="2">
                  <c:v>37</c:v>
                </c:pt>
                <c:pt idx="3">
                  <c:v>38</c:v>
                </c:pt>
                <c:pt idx="4">
                  <c:v>37</c:v>
                </c:pt>
                <c:pt idx="5">
                  <c:v>39</c:v>
                </c:pt>
                <c:pt idx="6">
                  <c:v>39</c:v>
                </c:pt>
                <c:pt idx="7">
                  <c:v>36</c:v>
                </c:pt>
                <c:pt idx="8">
                  <c:v>37</c:v>
                </c:pt>
                <c:pt idx="9">
                  <c:v>39</c:v>
                </c:pt>
                <c:pt idx="10">
                  <c:v>38</c:v>
                </c:pt>
                <c:pt idx="11">
                  <c:v>41</c:v>
                </c:pt>
                <c:pt idx="12">
                  <c:v>44</c:v>
                </c:pt>
                <c:pt idx="13">
                  <c:v>44</c:v>
                </c:pt>
                <c:pt idx="14">
                  <c:v>46</c:v>
                </c:pt>
                <c:pt idx="15">
                  <c:v>46</c:v>
                </c:pt>
                <c:pt idx="16">
                  <c:v>46</c:v>
                </c:pt>
                <c:pt idx="17">
                  <c:v>46</c:v>
                </c:pt>
                <c:pt idx="18">
                  <c:v>48</c:v>
                </c:pt>
              </c:numCache>
            </c:numRef>
          </c:yVal>
          <c:smooth val="1"/>
        </c:ser>
        <c:ser>
          <c:idx val="5"/>
          <c:order val="5"/>
          <c:tx>
            <c:strRef>
              <c:f>A9R5CD2!$A$8</c:f>
              <c:strCache>
                <c:ptCount val="1"/>
                <c:pt idx="0">
                  <c:v>Plenary </c:v>
                </c:pt>
              </c:strCache>
            </c:strRef>
          </c:tx>
          <c:spPr>
            <a:ln w="38100">
              <a:solidFill>
                <a:srgbClr val="FFC000"/>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A9R5CD2!$B$8:$T$8</c:f>
              <c:numCache>
                <c:formatCode>General</c:formatCode>
                <c:ptCount val="19"/>
                <c:pt idx="0" formatCode="#,##0">
                  <c:v>5024</c:v>
                </c:pt>
                <c:pt idx="1">
                  <c:v>5028</c:v>
                </c:pt>
                <c:pt idx="2" formatCode="#,##0">
                  <c:v>4964</c:v>
                </c:pt>
                <c:pt idx="3" formatCode="#,##0">
                  <c:v>4865</c:v>
                </c:pt>
                <c:pt idx="4">
                  <c:v>4641</c:v>
                </c:pt>
                <c:pt idx="5" formatCode="#,##0">
                  <c:v>4502</c:v>
                </c:pt>
                <c:pt idx="6">
                  <c:v>4340</c:v>
                </c:pt>
                <c:pt idx="7" formatCode="#,##0">
                  <c:v>4115</c:v>
                </c:pt>
                <c:pt idx="8">
                  <c:v>3792</c:v>
                </c:pt>
                <c:pt idx="9" formatCode="#,##0">
                  <c:v>3689</c:v>
                </c:pt>
                <c:pt idx="10">
                  <c:v>3580</c:v>
                </c:pt>
                <c:pt idx="11">
                  <c:v>3396</c:v>
                </c:pt>
                <c:pt idx="12" formatCode="#,##0">
                  <c:v>3248</c:v>
                </c:pt>
                <c:pt idx="13">
                  <c:v>3094</c:v>
                </c:pt>
                <c:pt idx="14" formatCode="#,##0">
                  <c:v>2936</c:v>
                </c:pt>
                <c:pt idx="15" formatCode="#,##0">
                  <c:v>2842</c:v>
                </c:pt>
                <c:pt idx="16" formatCode="#,##0">
                  <c:v>2708</c:v>
                </c:pt>
                <c:pt idx="17" formatCode="#,##0">
                  <c:v>2577</c:v>
                </c:pt>
                <c:pt idx="18" formatCode="#,##0">
                  <c:v>2501</c:v>
                </c:pt>
              </c:numCache>
            </c:numRef>
          </c:yVal>
          <c:smooth val="1"/>
        </c:ser>
        <c:ser>
          <c:idx val="6"/>
          <c:order val="6"/>
          <c:tx>
            <c:strRef>
              <c:f>A9R5CD2!$A$9</c:f>
              <c:strCache>
                <c:ptCount val="1"/>
                <c:pt idx="0">
                  <c:v>Student </c:v>
                </c:pt>
              </c:strCache>
            </c:strRef>
          </c:tx>
          <c:spPr>
            <a:ln w="38100">
              <a:solidFill>
                <a:srgbClr val="00B050"/>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A9R5CD2!$B$9:$T$9</c:f>
              <c:numCache>
                <c:formatCode>General</c:formatCode>
                <c:ptCount val="19"/>
                <c:pt idx="0">
                  <c:v>560</c:v>
                </c:pt>
                <c:pt idx="1">
                  <c:v>600</c:v>
                </c:pt>
                <c:pt idx="2">
                  <c:v>602</c:v>
                </c:pt>
                <c:pt idx="3">
                  <c:v>522</c:v>
                </c:pt>
                <c:pt idx="4">
                  <c:v>435</c:v>
                </c:pt>
                <c:pt idx="5">
                  <c:v>327</c:v>
                </c:pt>
                <c:pt idx="6">
                  <c:v>224</c:v>
                </c:pt>
                <c:pt idx="7">
                  <c:v>138</c:v>
                </c:pt>
                <c:pt idx="8">
                  <c:v>111</c:v>
                </c:pt>
                <c:pt idx="9">
                  <c:v>120</c:v>
                </c:pt>
                <c:pt idx="10">
                  <c:v>145</c:v>
                </c:pt>
                <c:pt idx="11">
                  <c:v>140</c:v>
                </c:pt>
                <c:pt idx="12">
                  <c:v>150</c:v>
                </c:pt>
                <c:pt idx="13">
                  <c:v>151</c:v>
                </c:pt>
                <c:pt idx="14">
                  <c:v>307</c:v>
                </c:pt>
                <c:pt idx="15">
                  <c:v>314</c:v>
                </c:pt>
                <c:pt idx="16">
                  <c:v>301</c:v>
                </c:pt>
                <c:pt idx="17">
                  <c:v>290</c:v>
                </c:pt>
                <c:pt idx="18">
                  <c:v>351</c:v>
                </c:pt>
              </c:numCache>
            </c:numRef>
          </c:yVal>
          <c:smooth val="1"/>
        </c:ser>
        <c:ser>
          <c:idx val="7"/>
          <c:order val="7"/>
          <c:tx>
            <c:strRef>
              <c:f>A9R5CD2!$A$10</c:f>
              <c:strCache>
                <c:ptCount val="1"/>
                <c:pt idx="0">
                  <c:v>Total </c:v>
                </c:pt>
              </c:strCache>
            </c:strRef>
          </c:tx>
          <c:spPr>
            <a:ln w="38100">
              <a:solidFill>
                <a:srgbClr val="CF6651"/>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A9R5CD2!$B$10:$T$10</c:f>
              <c:numCache>
                <c:formatCode>General</c:formatCode>
                <c:ptCount val="19"/>
                <c:pt idx="0" formatCode="#,##0">
                  <c:v>6480</c:v>
                </c:pt>
                <c:pt idx="1">
                  <c:v>6598</c:v>
                </c:pt>
                <c:pt idx="2" formatCode="#,##0">
                  <c:v>6581</c:v>
                </c:pt>
                <c:pt idx="3">
                  <c:v>6422</c:v>
                </c:pt>
                <c:pt idx="4" formatCode="#,##0">
                  <c:v>6121</c:v>
                </c:pt>
                <c:pt idx="5" formatCode="#,##0">
                  <c:v>5863</c:v>
                </c:pt>
                <c:pt idx="6" formatCode="#,##0">
                  <c:v>5817</c:v>
                </c:pt>
                <c:pt idx="7" formatCode="#,##0">
                  <c:v>5632</c:v>
                </c:pt>
                <c:pt idx="8" formatCode="#,##0">
                  <c:v>5277</c:v>
                </c:pt>
                <c:pt idx="9" formatCode="#,##0">
                  <c:v>5264</c:v>
                </c:pt>
                <c:pt idx="10" formatCode="#,##0">
                  <c:v>5313</c:v>
                </c:pt>
                <c:pt idx="11" formatCode="#,##0">
                  <c:v>5223</c:v>
                </c:pt>
                <c:pt idx="12" formatCode="#,##0">
                  <c:v>5080</c:v>
                </c:pt>
                <c:pt idx="13" formatCode="#,##0">
                  <c:v>4942</c:v>
                </c:pt>
                <c:pt idx="14" formatCode="#,##0">
                  <c:v>4996</c:v>
                </c:pt>
                <c:pt idx="15" formatCode="#,##0">
                  <c:v>4940</c:v>
                </c:pt>
                <c:pt idx="16" formatCode="#,##0">
                  <c:v>4776</c:v>
                </c:pt>
                <c:pt idx="17" formatCode="#,##0">
                  <c:v>4529</c:v>
                </c:pt>
                <c:pt idx="18" formatCode="#,##0">
                  <c:v>4505</c:v>
                </c:pt>
              </c:numCache>
            </c:numRef>
          </c:yVal>
          <c:smooth val="1"/>
        </c:ser>
        <c:dLbls>
          <c:showLegendKey val="0"/>
          <c:showVal val="0"/>
          <c:showCatName val="0"/>
          <c:showSerName val="0"/>
          <c:showPercent val="0"/>
          <c:showBubbleSize val="0"/>
        </c:dLbls>
        <c:axId val="152290048"/>
        <c:axId val="152291584"/>
      </c:scatterChart>
      <c:valAx>
        <c:axId val="152290048"/>
        <c:scaling>
          <c:orientation val="minMax"/>
          <c:max val="2011"/>
          <c:min val="1993"/>
        </c:scaling>
        <c:delete val="0"/>
        <c:axPos val="b"/>
        <c:numFmt formatCode="General" sourceLinked="1"/>
        <c:majorTickMark val="in"/>
        <c:minorTickMark val="none"/>
        <c:tickLblPos val="nextTo"/>
        <c:txPr>
          <a:bodyPr/>
          <a:lstStyle/>
          <a:p>
            <a:pPr>
              <a:defRPr sz="1400" b="1"/>
            </a:pPr>
            <a:endParaRPr lang="en-US"/>
          </a:p>
        </c:txPr>
        <c:crossAx val="152291584"/>
        <c:crosses val="autoZero"/>
        <c:crossBetween val="midCat"/>
        <c:majorUnit val="3"/>
      </c:valAx>
      <c:valAx>
        <c:axId val="152291584"/>
        <c:scaling>
          <c:orientation val="minMax"/>
          <c:max val="8000"/>
          <c:min val="0"/>
        </c:scaling>
        <c:delete val="0"/>
        <c:axPos val="l"/>
        <c:title>
          <c:tx>
            <c:rich>
              <a:bodyPr rot="-5400000" vert="horz"/>
              <a:lstStyle/>
              <a:p>
                <a:pPr>
                  <a:defRPr sz="1800"/>
                </a:pPr>
                <a:r>
                  <a:rPr lang="en-US" sz="1800" dirty="0" smtClean="0"/>
                  <a:t>Members</a:t>
                </a:r>
                <a:endParaRPr lang="en-US" sz="1800" dirty="0"/>
              </a:p>
            </c:rich>
          </c:tx>
          <c:layout>
            <c:manualLayout>
              <c:xMode val="edge"/>
              <c:yMode val="edge"/>
              <c:x val="2.5143482064741908E-2"/>
              <c:y val="0.36876752905886895"/>
            </c:manualLayout>
          </c:layout>
          <c:overlay val="0"/>
        </c:title>
        <c:numFmt formatCode="General" sourceLinked="1"/>
        <c:majorTickMark val="in"/>
        <c:minorTickMark val="in"/>
        <c:tickLblPos val="nextTo"/>
        <c:txPr>
          <a:bodyPr/>
          <a:lstStyle/>
          <a:p>
            <a:pPr>
              <a:defRPr sz="1400"/>
            </a:pPr>
            <a:endParaRPr lang="en-US"/>
          </a:p>
        </c:txPr>
        <c:crossAx val="152290048"/>
        <c:crosses val="autoZero"/>
        <c:crossBetween val="midCat"/>
        <c:majorUnit val="1000"/>
        <c:minorUnit val="500"/>
      </c:valAx>
    </c:plotArea>
    <c:legend>
      <c:legendPos val="r"/>
      <c:layout>
        <c:manualLayout>
          <c:xMode val="edge"/>
          <c:yMode val="edge"/>
          <c:x val="0.79004762874468282"/>
          <c:y val="0.22748856392950867"/>
          <c:w val="0.20995238095238214"/>
          <c:h val="0.56811103157560061"/>
        </c:manualLayout>
      </c:layout>
      <c:overlay val="0"/>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401586520434947"/>
          <c:y val="2.8356759143424823E-2"/>
          <c:w val="0.81585887701537663"/>
          <c:h val="0.86422621237765862"/>
        </c:manualLayout>
      </c:layout>
      <c:scatterChart>
        <c:scatterStyle val="smoothMarker"/>
        <c:varyColors val="0"/>
        <c:ser>
          <c:idx val="5"/>
          <c:order val="0"/>
          <c:tx>
            <c:strRef>
              <c:f>A9R5CD2!$A$8</c:f>
              <c:strCache>
                <c:ptCount val="1"/>
                <c:pt idx="0">
                  <c:v>Plenary </c:v>
                </c:pt>
              </c:strCache>
            </c:strRef>
          </c:tx>
          <c:spPr>
            <a:ln w="44450">
              <a:solidFill>
                <a:srgbClr val="FFC000"/>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A9R5CD2!$B$8:$T$8</c:f>
              <c:numCache>
                <c:formatCode>General</c:formatCode>
                <c:ptCount val="19"/>
                <c:pt idx="0" formatCode="#,##0">
                  <c:v>5024</c:v>
                </c:pt>
                <c:pt idx="1">
                  <c:v>5028</c:v>
                </c:pt>
                <c:pt idx="2" formatCode="#,##0">
                  <c:v>4964</c:v>
                </c:pt>
                <c:pt idx="3" formatCode="#,##0">
                  <c:v>4865</c:v>
                </c:pt>
                <c:pt idx="4">
                  <c:v>4641</c:v>
                </c:pt>
                <c:pt idx="5" formatCode="#,##0">
                  <c:v>4502</c:v>
                </c:pt>
                <c:pt idx="6">
                  <c:v>4340</c:v>
                </c:pt>
                <c:pt idx="7" formatCode="#,##0">
                  <c:v>4115</c:v>
                </c:pt>
                <c:pt idx="8">
                  <c:v>3792</c:v>
                </c:pt>
                <c:pt idx="9" formatCode="#,##0">
                  <c:v>3689</c:v>
                </c:pt>
                <c:pt idx="10">
                  <c:v>3580</c:v>
                </c:pt>
                <c:pt idx="11">
                  <c:v>3396</c:v>
                </c:pt>
                <c:pt idx="12" formatCode="#,##0">
                  <c:v>3248</c:v>
                </c:pt>
                <c:pt idx="13">
                  <c:v>3094</c:v>
                </c:pt>
                <c:pt idx="14" formatCode="#,##0">
                  <c:v>2936</c:v>
                </c:pt>
                <c:pt idx="15" formatCode="#,##0">
                  <c:v>2842</c:v>
                </c:pt>
                <c:pt idx="16" formatCode="#,##0">
                  <c:v>2708</c:v>
                </c:pt>
                <c:pt idx="17" formatCode="#,##0">
                  <c:v>2577</c:v>
                </c:pt>
                <c:pt idx="18" formatCode="#,##0">
                  <c:v>2501</c:v>
                </c:pt>
              </c:numCache>
            </c:numRef>
          </c:yVal>
          <c:smooth val="1"/>
        </c:ser>
        <c:ser>
          <c:idx val="7"/>
          <c:order val="1"/>
          <c:tx>
            <c:strRef>
              <c:f>A9R5CD2!$A$10</c:f>
              <c:strCache>
                <c:ptCount val="1"/>
                <c:pt idx="0">
                  <c:v>Total </c:v>
                </c:pt>
              </c:strCache>
            </c:strRef>
          </c:tx>
          <c:spPr>
            <a:ln w="44450">
              <a:solidFill>
                <a:srgbClr val="CF6651"/>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A9R5CD2!$B$10:$T$10</c:f>
              <c:numCache>
                <c:formatCode>General</c:formatCode>
                <c:ptCount val="19"/>
                <c:pt idx="0" formatCode="#,##0">
                  <c:v>6480</c:v>
                </c:pt>
                <c:pt idx="1">
                  <c:v>6598</c:v>
                </c:pt>
                <c:pt idx="2" formatCode="#,##0">
                  <c:v>6581</c:v>
                </c:pt>
                <c:pt idx="3">
                  <c:v>6422</c:v>
                </c:pt>
                <c:pt idx="4" formatCode="#,##0">
                  <c:v>6121</c:v>
                </c:pt>
                <c:pt idx="5" formatCode="#,##0">
                  <c:v>5863</c:v>
                </c:pt>
                <c:pt idx="6" formatCode="#,##0">
                  <c:v>5817</c:v>
                </c:pt>
                <c:pt idx="7" formatCode="#,##0">
                  <c:v>5632</c:v>
                </c:pt>
                <c:pt idx="8" formatCode="#,##0">
                  <c:v>5277</c:v>
                </c:pt>
                <c:pt idx="9" formatCode="#,##0">
                  <c:v>5264</c:v>
                </c:pt>
                <c:pt idx="10" formatCode="#,##0">
                  <c:v>5313</c:v>
                </c:pt>
                <c:pt idx="11" formatCode="#,##0">
                  <c:v>5223</c:v>
                </c:pt>
                <c:pt idx="12" formatCode="#,##0">
                  <c:v>5080</c:v>
                </c:pt>
                <c:pt idx="13" formatCode="#,##0">
                  <c:v>4942</c:v>
                </c:pt>
                <c:pt idx="14" formatCode="#,##0">
                  <c:v>4996</c:v>
                </c:pt>
                <c:pt idx="15" formatCode="#,##0">
                  <c:v>4940</c:v>
                </c:pt>
                <c:pt idx="16" formatCode="#,##0">
                  <c:v>4776</c:v>
                </c:pt>
                <c:pt idx="17" formatCode="#,##0">
                  <c:v>4529</c:v>
                </c:pt>
                <c:pt idx="18" formatCode="#,##0">
                  <c:v>4505</c:v>
                </c:pt>
              </c:numCache>
            </c:numRef>
          </c:yVal>
          <c:smooth val="1"/>
        </c:ser>
        <c:ser>
          <c:idx val="8"/>
          <c:order val="2"/>
          <c:tx>
            <c:v>All but plenary</c:v>
          </c:tx>
          <c:spPr>
            <a:ln w="44450">
              <a:solidFill>
                <a:schemeClr val="tx1"/>
              </a:solidFill>
            </a:ln>
          </c:spPr>
          <c:marker>
            <c:symbol val="none"/>
          </c:marker>
          <c:xVal>
            <c:numRef>
              <c:f>A9R5CD2!$B$2:$T$2</c:f>
              <c:numCache>
                <c:formatCode>General</c:formatCode>
                <c:ptCount val="19"/>
                <c:pt idx="0">
                  <c:v>1993</c:v>
                </c:pt>
                <c:pt idx="1">
                  <c:v>1994</c:v>
                </c:pt>
                <c:pt idx="2">
                  <c:v>1995</c:v>
                </c:pt>
                <c:pt idx="3">
                  <c:v>1996</c:v>
                </c:pt>
                <c:pt idx="4">
                  <c:v>1997</c:v>
                </c:pt>
                <c:pt idx="5">
                  <c:v>1998</c:v>
                </c:pt>
                <c:pt idx="6">
                  <c:v>1999</c:v>
                </c:pt>
                <c:pt idx="7">
                  <c:v>2000</c:v>
                </c:pt>
                <c:pt idx="8">
                  <c:v>2001</c:v>
                </c:pt>
                <c:pt idx="9">
                  <c:v>2002</c:v>
                </c:pt>
                <c:pt idx="10">
                  <c:v>2003</c:v>
                </c:pt>
                <c:pt idx="11">
                  <c:v>2004</c:v>
                </c:pt>
                <c:pt idx="12">
                  <c:v>2005</c:v>
                </c:pt>
                <c:pt idx="13">
                  <c:v>2006</c:v>
                </c:pt>
                <c:pt idx="14">
                  <c:v>2007</c:v>
                </c:pt>
                <c:pt idx="15">
                  <c:v>2008</c:v>
                </c:pt>
                <c:pt idx="16">
                  <c:v>2009</c:v>
                </c:pt>
                <c:pt idx="17" formatCode="#,##0">
                  <c:v>2010</c:v>
                </c:pt>
                <c:pt idx="18">
                  <c:v>2011</c:v>
                </c:pt>
              </c:numCache>
            </c:numRef>
          </c:xVal>
          <c:yVal>
            <c:numRef>
              <c:f>A9R5CD2!$B$11:$T$11</c:f>
              <c:numCache>
                <c:formatCode>#,##0</c:formatCode>
                <c:ptCount val="19"/>
                <c:pt idx="0">
                  <c:v>1456</c:v>
                </c:pt>
                <c:pt idx="1">
                  <c:v>1570</c:v>
                </c:pt>
                <c:pt idx="2">
                  <c:v>1617</c:v>
                </c:pt>
                <c:pt idx="3">
                  <c:v>1557</c:v>
                </c:pt>
                <c:pt idx="4">
                  <c:v>1480</c:v>
                </c:pt>
                <c:pt idx="5">
                  <c:v>1361</c:v>
                </c:pt>
                <c:pt idx="6">
                  <c:v>1477</c:v>
                </c:pt>
                <c:pt idx="7">
                  <c:v>1517</c:v>
                </c:pt>
                <c:pt idx="8">
                  <c:v>1485</c:v>
                </c:pt>
                <c:pt idx="9">
                  <c:v>1575</c:v>
                </c:pt>
                <c:pt idx="10">
                  <c:v>1733</c:v>
                </c:pt>
                <c:pt idx="11">
                  <c:v>1827</c:v>
                </c:pt>
                <c:pt idx="12">
                  <c:v>1832</c:v>
                </c:pt>
                <c:pt idx="13">
                  <c:v>1848</c:v>
                </c:pt>
                <c:pt idx="14">
                  <c:v>2060</c:v>
                </c:pt>
                <c:pt idx="15">
                  <c:v>2098</c:v>
                </c:pt>
                <c:pt idx="16">
                  <c:v>2068</c:v>
                </c:pt>
                <c:pt idx="17">
                  <c:v>1952</c:v>
                </c:pt>
                <c:pt idx="18">
                  <c:v>2004</c:v>
                </c:pt>
              </c:numCache>
            </c:numRef>
          </c:yVal>
          <c:smooth val="1"/>
        </c:ser>
        <c:dLbls>
          <c:showLegendKey val="0"/>
          <c:showVal val="0"/>
          <c:showCatName val="0"/>
          <c:showSerName val="0"/>
          <c:showPercent val="0"/>
          <c:showBubbleSize val="0"/>
        </c:dLbls>
        <c:axId val="151937792"/>
        <c:axId val="151939328"/>
      </c:scatterChart>
      <c:valAx>
        <c:axId val="151937792"/>
        <c:scaling>
          <c:orientation val="minMax"/>
          <c:max val="2011"/>
          <c:min val="1993"/>
        </c:scaling>
        <c:delete val="0"/>
        <c:axPos val="b"/>
        <c:numFmt formatCode="General" sourceLinked="1"/>
        <c:majorTickMark val="in"/>
        <c:minorTickMark val="none"/>
        <c:tickLblPos val="nextTo"/>
        <c:crossAx val="151939328"/>
        <c:crosses val="autoZero"/>
        <c:crossBetween val="midCat"/>
        <c:majorUnit val="3"/>
      </c:valAx>
      <c:valAx>
        <c:axId val="151939328"/>
        <c:scaling>
          <c:orientation val="minMax"/>
          <c:max val="8000"/>
          <c:min val="0"/>
        </c:scaling>
        <c:delete val="0"/>
        <c:axPos val="l"/>
        <c:title>
          <c:tx>
            <c:rich>
              <a:bodyPr rot="-5400000" vert="horz"/>
              <a:lstStyle/>
              <a:p>
                <a:pPr>
                  <a:defRPr sz="1800"/>
                </a:pPr>
                <a:r>
                  <a:rPr lang="en-US" sz="1800" dirty="0" smtClean="0"/>
                  <a:t>Members</a:t>
                </a:r>
                <a:endParaRPr lang="en-US" sz="1800" dirty="0"/>
              </a:p>
            </c:rich>
          </c:tx>
          <c:layout>
            <c:manualLayout>
              <c:xMode val="edge"/>
              <c:yMode val="edge"/>
              <c:x val="1.9767411886014323E-2"/>
              <c:y val="0.34805814045971528"/>
            </c:manualLayout>
          </c:layout>
          <c:overlay val="0"/>
        </c:title>
        <c:numFmt formatCode="#,##0" sourceLinked="1"/>
        <c:majorTickMark val="in"/>
        <c:minorTickMark val="in"/>
        <c:tickLblPos val="nextTo"/>
        <c:crossAx val="151937792"/>
        <c:crosses val="autoZero"/>
        <c:crossBetween val="midCat"/>
        <c:majorUnit val="1000"/>
        <c:minorUnit val="500"/>
      </c:valAx>
    </c:plotArea>
    <c:plotVisOnly val="1"/>
    <c:dispBlanksAs val="gap"/>
    <c:showDLblsOverMax val="0"/>
  </c:chart>
  <c:txPr>
    <a:bodyPr/>
    <a:lstStyle/>
    <a:p>
      <a:pPr>
        <a:defRPr sz="1400" b="1"/>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solidFill>
              <a:srgbClr val="CF6651"/>
            </a:solidFill>
          </c:spPr>
          <c:invertIfNegative val="0"/>
          <c:cat>
            <c:strRef>
              <c:f>'age survey'!$C$4:$C$9</c:f>
              <c:strCache>
                <c:ptCount val="6"/>
                <c:pt idx="0">
                  <c:v> Under 20  </c:v>
                </c:pt>
                <c:pt idx="1">
                  <c:v> 20-29  </c:v>
                </c:pt>
                <c:pt idx="2">
                  <c:v> 30-39  </c:v>
                </c:pt>
                <c:pt idx="3">
                  <c:v> 40-49  </c:v>
                </c:pt>
                <c:pt idx="4">
                  <c:v> 50-59  </c:v>
                </c:pt>
                <c:pt idx="5">
                  <c:v> Over 60  </c:v>
                </c:pt>
              </c:strCache>
            </c:strRef>
          </c:cat>
          <c:val>
            <c:numRef>
              <c:f>'age survey'!$E$4:$E$9</c:f>
              <c:numCache>
                <c:formatCode>0%</c:formatCode>
                <c:ptCount val="6"/>
                <c:pt idx="0">
                  <c:v>4.0567951318458634E-4</c:v>
                </c:pt>
                <c:pt idx="1">
                  <c:v>2.4746450304259628E-2</c:v>
                </c:pt>
                <c:pt idx="2">
                  <c:v>0.12981744421906694</c:v>
                </c:pt>
                <c:pt idx="3">
                  <c:v>0.26774847870182555</c:v>
                </c:pt>
                <c:pt idx="4">
                  <c:v>0.31561866125761018</c:v>
                </c:pt>
                <c:pt idx="5">
                  <c:v>0.26166328600405681</c:v>
                </c:pt>
              </c:numCache>
            </c:numRef>
          </c:val>
        </c:ser>
        <c:dLbls>
          <c:showLegendKey val="0"/>
          <c:showVal val="0"/>
          <c:showCatName val="0"/>
          <c:showSerName val="0"/>
          <c:showPercent val="0"/>
          <c:showBubbleSize val="0"/>
        </c:dLbls>
        <c:gapWidth val="150"/>
        <c:axId val="152268800"/>
        <c:axId val="152270720"/>
      </c:barChart>
      <c:catAx>
        <c:axId val="152268800"/>
        <c:scaling>
          <c:orientation val="minMax"/>
        </c:scaling>
        <c:delete val="0"/>
        <c:axPos val="b"/>
        <c:title>
          <c:tx>
            <c:rich>
              <a:bodyPr/>
              <a:lstStyle/>
              <a:p>
                <a:pPr>
                  <a:defRPr sz="2400" baseline="0">
                    <a:solidFill>
                      <a:schemeClr val="tx1"/>
                    </a:solidFill>
                  </a:defRPr>
                </a:pPr>
                <a:r>
                  <a:rPr lang="en-US" sz="2400" baseline="0">
                    <a:solidFill>
                      <a:schemeClr val="tx1"/>
                    </a:solidFill>
                  </a:rPr>
                  <a:t>Age</a:t>
                </a:r>
              </a:p>
            </c:rich>
          </c:tx>
          <c:layout/>
          <c:overlay val="0"/>
        </c:title>
        <c:majorTickMark val="out"/>
        <c:minorTickMark val="none"/>
        <c:tickLblPos val="nextTo"/>
        <c:txPr>
          <a:bodyPr/>
          <a:lstStyle/>
          <a:p>
            <a:pPr>
              <a:defRPr sz="1800" b="1" baseline="0"/>
            </a:pPr>
            <a:endParaRPr lang="en-US"/>
          </a:p>
        </c:txPr>
        <c:crossAx val="152270720"/>
        <c:crosses val="autoZero"/>
        <c:auto val="1"/>
        <c:lblAlgn val="ctr"/>
        <c:lblOffset val="100"/>
        <c:noMultiLvlLbl val="0"/>
      </c:catAx>
      <c:valAx>
        <c:axId val="152270720"/>
        <c:scaling>
          <c:orientation val="minMax"/>
          <c:max val="0.4"/>
          <c:min val="0"/>
        </c:scaling>
        <c:delete val="0"/>
        <c:axPos val="l"/>
        <c:majorGridlines/>
        <c:title>
          <c:tx>
            <c:rich>
              <a:bodyPr rot="-5400000" vert="horz"/>
              <a:lstStyle/>
              <a:p>
                <a:pPr>
                  <a:defRPr sz="2400" baseline="0">
                    <a:solidFill>
                      <a:schemeClr val="tx1"/>
                    </a:solidFill>
                  </a:defRPr>
                </a:pPr>
                <a:r>
                  <a:rPr lang="en-US" sz="2400" baseline="0">
                    <a:solidFill>
                      <a:schemeClr val="tx1"/>
                    </a:solidFill>
                  </a:rPr>
                  <a:t>Members</a:t>
                </a:r>
              </a:p>
            </c:rich>
          </c:tx>
          <c:layout>
            <c:manualLayout>
              <c:xMode val="edge"/>
              <c:yMode val="edge"/>
              <c:x val="0"/>
              <c:y val="0.23466194434044274"/>
            </c:manualLayout>
          </c:layout>
          <c:overlay val="0"/>
        </c:title>
        <c:numFmt formatCode="0%" sourceLinked="1"/>
        <c:majorTickMark val="in"/>
        <c:minorTickMark val="in"/>
        <c:tickLblPos val="nextTo"/>
        <c:txPr>
          <a:bodyPr/>
          <a:lstStyle/>
          <a:p>
            <a:pPr>
              <a:defRPr sz="2000" b="1" baseline="0"/>
            </a:pPr>
            <a:endParaRPr lang="en-US"/>
          </a:p>
        </c:txPr>
        <c:crossAx val="152268800"/>
        <c:crosses val="autoZero"/>
        <c:crossBetween val="between"/>
        <c:majorUnit val="5.0000000000000024E-2"/>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38100">
              <a:solidFill>
                <a:schemeClr val="tx1"/>
              </a:solidFill>
            </a:ln>
          </c:spPr>
          <c:marker>
            <c:symbol val="none"/>
          </c:marker>
          <c:xVal>
            <c:numRef>
              <c:f>Sheet1!$A$2:$A$54</c:f>
              <c:numCache>
                <c:formatCode>General</c:formatCode>
                <c:ptCount val="53"/>
                <c:pt idx="0">
                  <c:v>1958</c:v>
                </c:pt>
                <c:pt idx="1">
                  <c:v>1960</c:v>
                </c:pt>
                <c:pt idx="2">
                  <c:v>1961</c:v>
                </c:pt>
                <c:pt idx="3">
                  <c:v>1962</c:v>
                </c:pt>
                <c:pt idx="4">
                  <c:v>1963</c:v>
                </c:pt>
                <c:pt idx="5">
                  <c:v>1964</c:v>
                </c:pt>
                <c:pt idx="6">
                  <c:v>1965</c:v>
                </c:pt>
                <c:pt idx="7">
                  <c:v>1966</c:v>
                </c:pt>
                <c:pt idx="8">
                  <c:v>1967</c:v>
                </c:pt>
                <c:pt idx="9">
                  <c:v>1968</c:v>
                </c:pt>
                <c:pt idx="10">
                  <c:v>1969</c:v>
                </c:pt>
                <c:pt idx="11">
                  <c:v>1970</c:v>
                </c:pt>
                <c:pt idx="12">
                  <c:v>1971</c:v>
                </c:pt>
                <c:pt idx="13">
                  <c:v>1972</c:v>
                </c:pt>
                <c:pt idx="14">
                  <c:v>1973</c:v>
                </c:pt>
                <c:pt idx="15">
                  <c:v>1974</c:v>
                </c:pt>
                <c:pt idx="16">
                  <c:v>1975</c:v>
                </c:pt>
                <c:pt idx="17">
                  <c:v>1976</c:v>
                </c:pt>
                <c:pt idx="18">
                  <c:v>1977</c:v>
                </c:pt>
                <c:pt idx="19">
                  <c:v>1978</c:v>
                </c:pt>
                <c:pt idx="20">
                  <c:v>1979</c:v>
                </c:pt>
                <c:pt idx="21">
                  <c:v>1980</c:v>
                </c:pt>
                <c:pt idx="22">
                  <c:v>1981</c:v>
                </c:pt>
                <c:pt idx="23">
                  <c:v>1982</c:v>
                </c:pt>
                <c:pt idx="24">
                  <c:v>1983</c:v>
                </c:pt>
                <c:pt idx="25">
                  <c:v>1984</c:v>
                </c:pt>
                <c:pt idx="26">
                  <c:v>1985</c:v>
                </c:pt>
                <c:pt idx="27">
                  <c:v>1986</c:v>
                </c:pt>
                <c:pt idx="28">
                  <c:v>1987</c:v>
                </c:pt>
                <c:pt idx="29">
                  <c:v>1988</c:v>
                </c:pt>
                <c:pt idx="30">
                  <c:v>1989</c:v>
                </c:pt>
                <c:pt idx="31">
                  <c:v>1990</c:v>
                </c:pt>
                <c:pt idx="32">
                  <c:v>1991</c:v>
                </c:pt>
                <c:pt idx="33">
                  <c:v>1992</c:v>
                </c:pt>
                <c:pt idx="34">
                  <c:v>1993</c:v>
                </c:pt>
                <c:pt idx="35">
                  <c:v>1994</c:v>
                </c:pt>
                <c:pt idx="36">
                  <c:v>1995</c:v>
                </c:pt>
                <c:pt idx="37">
                  <c:v>1996</c:v>
                </c:pt>
                <c:pt idx="38">
                  <c:v>1997</c:v>
                </c:pt>
                <c:pt idx="39">
                  <c:v>1998</c:v>
                </c:pt>
                <c:pt idx="40">
                  <c:v>1999</c:v>
                </c:pt>
                <c:pt idx="41">
                  <c:v>2000</c:v>
                </c:pt>
                <c:pt idx="42">
                  <c:v>2001</c:v>
                </c:pt>
                <c:pt idx="43">
                  <c:v>2002</c:v>
                </c:pt>
                <c:pt idx="44">
                  <c:v>2003</c:v>
                </c:pt>
                <c:pt idx="45">
                  <c:v>2004</c:v>
                </c:pt>
                <c:pt idx="46">
                  <c:v>2005</c:v>
                </c:pt>
                <c:pt idx="47">
                  <c:v>2006</c:v>
                </c:pt>
                <c:pt idx="48">
                  <c:v>2007</c:v>
                </c:pt>
                <c:pt idx="49">
                  <c:v>2008</c:v>
                </c:pt>
                <c:pt idx="50">
                  <c:v>2009</c:v>
                </c:pt>
                <c:pt idx="51">
                  <c:v>2010</c:v>
                </c:pt>
                <c:pt idx="52">
                  <c:v>2011</c:v>
                </c:pt>
              </c:numCache>
            </c:numRef>
          </c:xVal>
          <c:yVal>
            <c:numRef>
              <c:f>Sheet1!$B$2:$B$54</c:f>
              <c:numCache>
                <c:formatCode>General</c:formatCode>
                <c:ptCount val="53"/>
                <c:pt idx="0">
                  <c:v>1</c:v>
                </c:pt>
                <c:pt idx="1">
                  <c:v>1</c:v>
                </c:pt>
                <c:pt idx="2">
                  <c:v>5</c:v>
                </c:pt>
                <c:pt idx="3">
                  <c:v>3</c:v>
                </c:pt>
                <c:pt idx="4">
                  <c:v>5</c:v>
                </c:pt>
                <c:pt idx="5">
                  <c:v>3</c:v>
                </c:pt>
                <c:pt idx="6">
                  <c:v>6</c:v>
                </c:pt>
                <c:pt idx="7">
                  <c:v>6</c:v>
                </c:pt>
                <c:pt idx="8">
                  <c:v>6</c:v>
                </c:pt>
                <c:pt idx="9">
                  <c:v>8</c:v>
                </c:pt>
                <c:pt idx="10">
                  <c:v>12</c:v>
                </c:pt>
                <c:pt idx="11">
                  <c:v>17</c:v>
                </c:pt>
                <c:pt idx="12">
                  <c:v>14</c:v>
                </c:pt>
                <c:pt idx="13">
                  <c:v>18</c:v>
                </c:pt>
                <c:pt idx="14">
                  <c:v>27</c:v>
                </c:pt>
                <c:pt idx="15">
                  <c:v>25</c:v>
                </c:pt>
                <c:pt idx="16">
                  <c:v>58</c:v>
                </c:pt>
                <c:pt idx="17">
                  <c:v>51</c:v>
                </c:pt>
                <c:pt idx="18">
                  <c:v>57</c:v>
                </c:pt>
                <c:pt idx="19">
                  <c:v>45</c:v>
                </c:pt>
                <c:pt idx="20">
                  <c:v>70</c:v>
                </c:pt>
                <c:pt idx="21">
                  <c:v>68</c:v>
                </c:pt>
                <c:pt idx="22">
                  <c:v>91</c:v>
                </c:pt>
                <c:pt idx="23">
                  <c:v>98</c:v>
                </c:pt>
                <c:pt idx="24">
                  <c:v>91</c:v>
                </c:pt>
                <c:pt idx="25">
                  <c:v>76</c:v>
                </c:pt>
                <c:pt idx="26">
                  <c:v>85</c:v>
                </c:pt>
                <c:pt idx="27">
                  <c:v>65</c:v>
                </c:pt>
                <c:pt idx="28">
                  <c:v>85</c:v>
                </c:pt>
                <c:pt idx="29">
                  <c:v>69</c:v>
                </c:pt>
                <c:pt idx="30">
                  <c:v>48</c:v>
                </c:pt>
                <c:pt idx="31">
                  <c:v>71</c:v>
                </c:pt>
                <c:pt idx="32">
                  <c:v>116</c:v>
                </c:pt>
                <c:pt idx="33">
                  <c:v>113</c:v>
                </c:pt>
                <c:pt idx="34">
                  <c:v>97</c:v>
                </c:pt>
                <c:pt idx="35">
                  <c:v>92</c:v>
                </c:pt>
                <c:pt idx="36">
                  <c:v>60</c:v>
                </c:pt>
                <c:pt idx="37">
                  <c:v>62</c:v>
                </c:pt>
                <c:pt idx="38">
                  <c:v>64</c:v>
                </c:pt>
                <c:pt idx="39">
                  <c:v>58</c:v>
                </c:pt>
                <c:pt idx="40">
                  <c:v>65</c:v>
                </c:pt>
                <c:pt idx="41">
                  <c:v>68</c:v>
                </c:pt>
                <c:pt idx="42">
                  <c:v>73</c:v>
                </c:pt>
                <c:pt idx="43">
                  <c:v>44</c:v>
                </c:pt>
                <c:pt idx="44">
                  <c:v>55</c:v>
                </c:pt>
                <c:pt idx="45">
                  <c:v>39</c:v>
                </c:pt>
                <c:pt idx="46">
                  <c:v>45</c:v>
                </c:pt>
                <c:pt idx="47">
                  <c:v>30</c:v>
                </c:pt>
                <c:pt idx="48">
                  <c:v>38</c:v>
                </c:pt>
                <c:pt idx="49">
                  <c:v>28</c:v>
                </c:pt>
                <c:pt idx="50">
                  <c:v>26</c:v>
                </c:pt>
                <c:pt idx="51">
                  <c:v>24</c:v>
                </c:pt>
                <c:pt idx="52">
                  <c:v>21</c:v>
                </c:pt>
              </c:numCache>
            </c:numRef>
          </c:yVal>
          <c:smooth val="0"/>
        </c:ser>
        <c:dLbls>
          <c:showLegendKey val="0"/>
          <c:showVal val="0"/>
          <c:showCatName val="0"/>
          <c:showSerName val="0"/>
          <c:showPercent val="0"/>
          <c:showBubbleSize val="0"/>
        </c:dLbls>
        <c:axId val="152332928"/>
        <c:axId val="152335104"/>
      </c:scatterChart>
      <c:valAx>
        <c:axId val="152332928"/>
        <c:scaling>
          <c:orientation val="minMax"/>
          <c:max val="2012"/>
          <c:min val="1981"/>
        </c:scaling>
        <c:delete val="0"/>
        <c:axPos val="b"/>
        <c:title>
          <c:tx>
            <c:rich>
              <a:bodyPr/>
              <a:lstStyle/>
              <a:p>
                <a:pPr>
                  <a:defRPr sz="2000" baseline="0">
                    <a:solidFill>
                      <a:schemeClr val="tx1"/>
                    </a:solidFill>
                  </a:defRPr>
                </a:pPr>
                <a:r>
                  <a:rPr lang="en-US" sz="2000" baseline="0">
                    <a:solidFill>
                      <a:schemeClr val="tx1"/>
                    </a:solidFill>
                  </a:rPr>
                  <a:t>Year Joined</a:t>
                </a:r>
              </a:p>
            </c:rich>
          </c:tx>
          <c:layout>
            <c:manualLayout>
              <c:xMode val="edge"/>
              <c:yMode val="edge"/>
              <c:x val="0.43838057742782527"/>
              <c:y val="0.92551827760660355"/>
            </c:manualLayout>
          </c:layout>
          <c:overlay val="0"/>
        </c:title>
        <c:numFmt formatCode="General" sourceLinked="1"/>
        <c:majorTickMark val="in"/>
        <c:minorTickMark val="in"/>
        <c:tickLblPos val="nextTo"/>
        <c:spPr>
          <a:ln w="15875"/>
        </c:spPr>
        <c:txPr>
          <a:bodyPr/>
          <a:lstStyle/>
          <a:p>
            <a:pPr>
              <a:defRPr sz="1400" b="1" i="0" baseline="0">
                <a:solidFill>
                  <a:schemeClr val="tx1"/>
                </a:solidFill>
              </a:defRPr>
            </a:pPr>
            <a:endParaRPr lang="en-US"/>
          </a:p>
        </c:txPr>
        <c:crossAx val="152335104"/>
        <c:crossesAt val="0"/>
        <c:crossBetween val="midCat"/>
        <c:majorUnit val="5"/>
        <c:minorUnit val="1"/>
      </c:valAx>
      <c:valAx>
        <c:axId val="152335104"/>
        <c:scaling>
          <c:orientation val="minMax"/>
        </c:scaling>
        <c:delete val="0"/>
        <c:axPos val="l"/>
        <c:majorGridlines/>
        <c:title>
          <c:tx>
            <c:rich>
              <a:bodyPr rot="-5400000" vert="horz"/>
              <a:lstStyle/>
              <a:p>
                <a:pPr>
                  <a:defRPr sz="2000" baseline="0">
                    <a:solidFill>
                      <a:schemeClr val="tx1"/>
                    </a:solidFill>
                  </a:defRPr>
                </a:pPr>
                <a:r>
                  <a:rPr lang="en-US" sz="2000" baseline="0">
                    <a:solidFill>
                      <a:schemeClr val="tx1"/>
                    </a:solidFill>
                  </a:rPr>
                  <a:t>Plenary Members</a:t>
                </a:r>
              </a:p>
            </c:rich>
          </c:tx>
          <c:layout/>
          <c:overlay val="0"/>
        </c:title>
        <c:numFmt formatCode="General" sourceLinked="1"/>
        <c:majorTickMark val="in"/>
        <c:minorTickMark val="in"/>
        <c:tickLblPos val="nextTo"/>
        <c:spPr>
          <a:ln w="15875"/>
        </c:spPr>
        <c:txPr>
          <a:bodyPr/>
          <a:lstStyle/>
          <a:p>
            <a:pPr>
              <a:defRPr sz="1400" b="1" i="0" baseline="0">
                <a:solidFill>
                  <a:schemeClr val="tx1"/>
                </a:solidFill>
              </a:defRPr>
            </a:pPr>
            <a:endParaRPr lang="en-US"/>
          </a:p>
        </c:txPr>
        <c:crossAx val="152332928"/>
        <c:crosses val="autoZero"/>
        <c:crossBetween val="midCat"/>
        <c:majorUnit val="20"/>
        <c:minorUnit val="10"/>
      </c:valAx>
    </c:plotArea>
    <c:plotVisOnly val="1"/>
    <c:dispBlanksAs val="gap"/>
    <c:showDLblsOverMax val="0"/>
  </c:chart>
  <c:spPr>
    <a:scene3d>
      <a:camera prst="orthographicFront"/>
      <a:lightRig rig="threePt" dir="t"/>
    </a:scene3d>
    <a:sp3d prstMaterial="matte"/>
  </c:sp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cdr:x>
      <cdr:y>0.28781</cdr:y>
    </cdr:from>
    <cdr:to>
      <cdr:x>0.08088</cdr:x>
      <cdr:y>0.72623</cdr:y>
    </cdr:to>
    <cdr:sp macro="" textlink="">
      <cdr:nvSpPr>
        <cdr:cNvPr id="5121" name="Text Box 1"/>
        <cdr:cNvSpPr txBox="1">
          <a:spLocks xmlns:a="http://schemas.openxmlformats.org/drawingml/2006/main" noChangeArrowheads="1"/>
        </cdr:cNvSpPr>
      </cdr:nvSpPr>
      <cdr:spPr bwMode="auto">
        <a:xfrm xmlns:a="http://schemas.openxmlformats.org/drawingml/2006/main">
          <a:off x="-76200" y="1219200"/>
          <a:ext cx="558327" cy="1857215"/>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vert="vert270" wrap="square" lIns="36576" tIns="32004" rIns="36576" bIns="32004" anchor="ctr" upright="1"/>
        <a:lstStyle xmlns:a="http://schemas.openxmlformats.org/drawingml/2006/main"/>
        <a:p xmlns:a="http://schemas.openxmlformats.org/drawingml/2006/main">
          <a:pPr algn="ctr" rtl="0">
            <a:defRPr sz="1000"/>
          </a:pPr>
          <a:r>
            <a:rPr lang="en-US" sz="1800" b="1" i="0" u="none" strike="noStrike" baseline="0" dirty="0">
              <a:solidFill>
                <a:schemeClr val="tx1"/>
              </a:solidFill>
              <a:latin typeface="Arial"/>
              <a:cs typeface="Arial"/>
            </a:rPr>
            <a:t>Respondents</a:t>
          </a:r>
        </a:p>
      </cdr:txBody>
    </cdr:sp>
  </cdr:relSizeAnchor>
  <cdr:relSizeAnchor xmlns:cdr="http://schemas.openxmlformats.org/drawingml/2006/chartDrawing">
    <cdr:from>
      <cdr:x>0.17527</cdr:x>
      <cdr:y>0.85704</cdr:y>
    </cdr:from>
    <cdr:to>
      <cdr:x>0.19179</cdr:x>
      <cdr:y>0.85704</cdr:y>
    </cdr:to>
    <cdr:sp macro="" textlink="">
      <cdr:nvSpPr>
        <cdr:cNvPr id="5122" name="Line 2"/>
        <cdr:cNvSpPr>
          <a:spLocks xmlns:a="http://schemas.openxmlformats.org/drawingml/2006/main" noChangeShapeType="1"/>
        </cdr:cNvSpPr>
      </cdr:nvSpPr>
      <cdr:spPr bwMode="auto">
        <a:xfrm xmlns:a="http://schemas.openxmlformats.org/drawingml/2006/main" flipV="1">
          <a:off x="1220177" y="3635855"/>
          <a:ext cx="114712" cy="0"/>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a:ln>
      </cdr:spPr>
    </cdr:sp>
  </cdr:relSizeAnchor>
</c:userShapes>
</file>

<file path=ppt/drawings/drawing2.xml><?xml version="1.0" encoding="utf-8"?>
<c:userShapes xmlns:c="http://schemas.openxmlformats.org/drawingml/2006/chart">
  <cdr:relSizeAnchor xmlns:cdr="http://schemas.openxmlformats.org/drawingml/2006/chartDrawing">
    <cdr:from>
      <cdr:x>0.69643</cdr:x>
      <cdr:y>0.25758</cdr:y>
    </cdr:from>
    <cdr:to>
      <cdr:x>0.98214</cdr:x>
      <cdr:y>0.33234</cdr:y>
    </cdr:to>
    <cdr:sp macro="" textlink="">
      <cdr:nvSpPr>
        <cdr:cNvPr id="2" name="TextBox 1"/>
        <cdr:cNvSpPr txBox="1"/>
      </cdr:nvSpPr>
      <cdr:spPr>
        <a:xfrm xmlns:a="http://schemas.openxmlformats.org/drawingml/2006/main">
          <a:off x="5943600" y="1295400"/>
          <a:ext cx="2438400" cy="37598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smtClean="0">
              <a:solidFill>
                <a:schemeClr val="tx1"/>
              </a:solidFill>
            </a:rPr>
            <a:t>Total (-1,975)</a:t>
          </a:r>
          <a:endParaRPr lang="en-US" sz="2000" b="1" dirty="0">
            <a:solidFill>
              <a:schemeClr val="tx1"/>
            </a:solidFill>
          </a:endParaRPr>
        </a:p>
      </cdr:txBody>
    </cdr:sp>
  </cdr:relSizeAnchor>
  <cdr:relSizeAnchor xmlns:cdr="http://schemas.openxmlformats.org/drawingml/2006/chartDrawing">
    <cdr:from>
      <cdr:x>0.6875</cdr:x>
      <cdr:y>0.4697</cdr:y>
    </cdr:from>
    <cdr:to>
      <cdr:x>0.9691</cdr:x>
      <cdr:y>0.54213</cdr:y>
    </cdr:to>
    <cdr:sp macro="" textlink="">
      <cdr:nvSpPr>
        <cdr:cNvPr id="3" name="TextBox 2"/>
        <cdr:cNvSpPr txBox="1"/>
      </cdr:nvSpPr>
      <cdr:spPr>
        <a:xfrm xmlns:a="http://schemas.openxmlformats.org/drawingml/2006/main">
          <a:off x="5867400" y="2362200"/>
          <a:ext cx="2403275" cy="3642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2000" b="1" dirty="0" smtClean="0">
              <a:solidFill>
                <a:schemeClr val="tx1"/>
              </a:solidFill>
            </a:rPr>
            <a:t>Plenary (-2,523)</a:t>
          </a:r>
          <a:endParaRPr lang="en-US" sz="2000" b="1" dirty="0">
            <a:solidFill>
              <a:schemeClr val="tx1"/>
            </a:solidFill>
          </a:endParaRPr>
        </a:p>
      </cdr:txBody>
    </cdr:sp>
  </cdr:relSizeAnchor>
  <cdr:relSizeAnchor xmlns:cdr="http://schemas.openxmlformats.org/drawingml/2006/chartDrawing">
    <cdr:from>
      <cdr:x>0.63393</cdr:x>
      <cdr:y>0.74242</cdr:y>
    </cdr:from>
    <cdr:to>
      <cdr:x>0.97738</cdr:x>
      <cdr:y>0.81719</cdr:y>
    </cdr:to>
    <cdr:sp macro="" textlink="">
      <cdr:nvSpPr>
        <cdr:cNvPr id="4" name="TextBox 3"/>
        <cdr:cNvSpPr txBox="1"/>
      </cdr:nvSpPr>
      <cdr:spPr>
        <a:xfrm xmlns:a="http://schemas.openxmlformats.org/drawingml/2006/main">
          <a:off x="5410200" y="3733800"/>
          <a:ext cx="2931140" cy="37603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1" dirty="0">
              <a:solidFill>
                <a:schemeClr val="tx1"/>
              </a:solidFill>
            </a:rPr>
            <a:t>All except </a:t>
          </a:r>
          <a:r>
            <a:rPr lang="en-US" sz="1800" b="1" dirty="0" smtClean="0">
              <a:solidFill>
                <a:schemeClr val="tx1"/>
              </a:solidFill>
            </a:rPr>
            <a:t>plenary (+548)</a:t>
          </a:r>
          <a:endParaRPr lang="en-US" sz="1800" b="1" dirty="0">
            <a:solidFill>
              <a:schemeClr val="tx1"/>
            </a:solidFill>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0.12381</cdr:x>
      <cdr:y>0.02899</cdr:y>
    </cdr:from>
    <cdr:to>
      <cdr:x>0.9619</cdr:x>
      <cdr:y>0.14493</cdr:y>
    </cdr:to>
    <cdr:sp macro="" textlink="">
      <cdr:nvSpPr>
        <cdr:cNvPr id="2" name="TextBox 1"/>
        <cdr:cNvSpPr txBox="1"/>
      </cdr:nvSpPr>
      <cdr:spPr>
        <a:xfrm xmlns:a="http://schemas.openxmlformats.org/drawingml/2006/main">
          <a:off x="990600" y="152400"/>
          <a:ext cx="6705600" cy="609599"/>
        </a:xfrm>
        <a:prstGeom xmlns:a="http://schemas.openxmlformats.org/drawingml/2006/main" prst="rect">
          <a:avLst/>
        </a:prstGeom>
        <a:solidFill xmlns:a="http://schemas.openxmlformats.org/drawingml/2006/main">
          <a:schemeClr val="tx2"/>
        </a:solidFill>
      </cdr:spPr>
      <cdr:txBody>
        <a:bodyPr xmlns:a="http://schemas.openxmlformats.org/drawingml/2006/main" vertOverflow="clip" wrap="square" rtlCol="0"/>
        <a:lstStyle xmlns:a="http://schemas.openxmlformats.org/drawingml/2006/main"/>
        <a:p xmlns:a="http://schemas.openxmlformats.org/drawingml/2006/main">
          <a:pPr algn="ctr"/>
          <a:endParaRPr lang="en-US" sz="700" b="1" dirty="0" smtClean="0">
            <a:solidFill>
              <a:schemeClr val="bg1"/>
            </a:solidFill>
          </a:endParaRPr>
        </a:p>
        <a:p xmlns:a="http://schemas.openxmlformats.org/drawingml/2006/main">
          <a:pPr algn="ctr"/>
          <a:r>
            <a:rPr lang="en-US" sz="2000" b="1" dirty="0" smtClean="0">
              <a:solidFill>
                <a:schemeClr val="bg1"/>
              </a:solidFill>
            </a:rPr>
            <a:t>Plenary </a:t>
          </a:r>
          <a:r>
            <a:rPr lang="en-US" sz="2000" b="1" dirty="0">
              <a:solidFill>
                <a:schemeClr val="bg1"/>
              </a:solidFill>
            </a:rPr>
            <a:t>Members Joined</a:t>
          </a:r>
          <a:r>
            <a:rPr lang="en-US" sz="2000" b="1" baseline="0" dirty="0">
              <a:solidFill>
                <a:schemeClr val="bg1"/>
              </a:solidFill>
            </a:rPr>
            <a:t> in the Last 30 Years</a:t>
          </a:r>
          <a:endParaRPr lang="en-US" sz="2000" b="1"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29A3553-E72D-4FCC-85EB-3C8DBD379091}" type="datetimeFigureOut">
              <a:rPr lang="en-US" smtClean="0"/>
              <a:pPr/>
              <a:t>10/4/2011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682F18-CF92-45DE-9F32-9AF070C634A4}" type="slidenum">
              <a:rPr lang="en-US" smtClean="0"/>
              <a:pPr/>
              <a:t>‹#›</a:t>
            </a:fld>
            <a:endParaRPr lang="en-US"/>
          </a:p>
        </p:txBody>
      </p:sp>
    </p:spTree>
    <p:extLst>
      <p:ext uri="{BB962C8B-B14F-4D97-AF65-F5344CB8AC3E}">
        <p14:creationId xmlns:p14="http://schemas.microsoft.com/office/powerpoint/2010/main" val="8553061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Communication</a:t>
            </a:r>
            <a:r>
              <a:rPr lang="en-US" baseline="0" dirty="0" smtClean="0"/>
              <a:t> is the single most challenging issue in any emergency management situation.  </a:t>
            </a:r>
          </a:p>
          <a:p>
            <a:r>
              <a:rPr lang="en-US" baseline="0" dirty="0" smtClean="0"/>
              <a:t>Lesson repeatedly “learned” – again in Japan response. </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40CDD82-7D30-4BE5-AD60-F256DC89CA4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xfrm>
            <a:off x="1181100" y="696913"/>
            <a:ext cx="4648200" cy="3486150"/>
          </a:xfrm>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Note that half (46%) are within 100 mile radius in this case – will be different in </a:t>
            </a:r>
            <a:r>
              <a:rPr lang="en-US" dirty="0" err="1" smtClean="0"/>
              <a:t>nuc</a:t>
            </a:r>
            <a:r>
              <a:rPr lang="en-US" dirty="0" smtClean="0"/>
              <a:t>/</a:t>
            </a:r>
            <a:r>
              <a:rPr lang="en-US" dirty="0" err="1" smtClean="0"/>
              <a:t>rad</a:t>
            </a:r>
            <a:endParaRPr lang="en-US" dirty="0" smtClean="0"/>
          </a:p>
          <a:p>
            <a:r>
              <a:rPr lang="en-US" dirty="0" smtClean="0"/>
              <a:t>Depending</a:t>
            </a:r>
            <a:r>
              <a:rPr lang="en-US" baseline="0" dirty="0" smtClean="0"/>
              <a:t> on how far from incident</a:t>
            </a:r>
          </a:p>
          <a:p>
            <a:r>
              <a:rPr lang="en-US" baseline="0" dirty="0" smtClean="0"/>
              <a:t>Community most definitely impacted</a:t>
            </a:r>
            <a:endParaRPr lang="en-US" dirty="0" smtClean="0"/>
          </a:p>
          <a:p>
            <a:pPr eaLnBrk="1" hangingPunct="1">
              <a:spcBef>
                <a:spcPct val="0"/>
              </a:spcBef>
            </a:pPr>
            <a:endParaRPr lang="en-US" dirty="0" smtClean="0"/>
          </a:p>
        </p:txBody>
      </p:sp>
      <p:sp>
        <p:nvSpPr>
          <p:cNvPr id="645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ECB17AE-C290-4090-A4E3-2100E20735B8}"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FAE27E4-9775-4A15-866F-312913AEF1CB}" type="slidenum">
              <a:rPr lang="en-US"/>
              <a:pPr/>
              <a:t>6</a:t>
            </a:fld>
            <a:endParaRPr lang="en-US"/>
          </a:p>
        </p:txBody>
      </p:sp>
      <p:sp>
        <p:nvSpPr>
          <p:cNvPr id="289794" name="Rectangle 2"/>
          <p:cNvSpPr>
            <a:spLocks noGrp="1" noRot="1" noChangeAspect="1" noChangeArrowheads="1" noTextEdit="1"/>
          </p:cNvSpPr>
          <p:nvPr>
            <p:ph type="sldImg"/>
          </p:nvPr>
        </p:nvSpPr>
        <p:spPr>
          <a:xfrm>
            <a:off x="1181100" y="696913"/>
            <a:ext cx="4648200" cy="3486150"/>
          </a:xfrm>
          <a:ln/>
        </p:spPr>
      </p:sp>
      <p:sp>
        <p:nvSpPr>
          <p:cNvPr id="2897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2BDA056-7541-476C-B8A9-F55DD509E127}"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bwMode="auto">
          <a:noFill/>
          <a:ln>
            <a:solidFill>
              <a:srgbClr val="000000"/>
            </a:solidFill>
            <a:miter lim="800000"/>
            <a:headEnd/>
            <a:tailEnd/>
          </a:ln>
        </p:spPr>
      </p:sp>
      <p:sp>
        <p:nvSpPr>
          <p:cNvPr id="156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latin typeface="Arial" pitchFamily="34" charset="0"/>
            </a:endParaRPr>
          </a:p>
        </p:txBody>
      </p:sp>
      <p:sp>
        <p:nvSpPr>
          <p:cNvPr id="156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930275"/>
            <a:fld id="{71D609B4-2027-497B-8754-3A8FF62BAC44}" type="slidenum">
              <a:rPr lang="en-US">
                <a:latin typeface="Arial" pitchFamily="34" charset="0"/>
                <a:cs typeface="Arial" pitchFamily="34" charset="0"/>
              </a:rPr>
              <a:pPr defTabSz="930275"/>
              <a:t>8</a:t>
            </a:fld>
            <a:endParaRPr lang="en-US">
              <a:latin typeface="Arial" pitchFamily="34" charset="0"/>
              <a:cs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30275"/>
            <a:fld id="{61CDBA1F-5F23-41AF-8D83-EFBBD8BAA67C}" type="slidenum">
              <a:rPr lang="en-US">
                <a:latin typeface="Arial" pitchFamily="34" charset="0"/>
                <a:cs typeface="Arial" pitchFamily="34" charset="0"/>
              </a:rPr>
              <a:pPr defTabSz="930275"/>
              <a:t>9</a:t>
            </a:fld>
            <a:endParaRPr lang="en-US">
              <a:latin typeface="Arial" pitchFamily="34" charset="0"/>
              <a:cs typeface="Arial" pitchFamily="34" charset="0"/>
            </a:endParaRPr>
          </a:p>
        </p:txBody>
      </p:sp>
      <p:sp>
        <p:nvSpPr>
          <p:cNvPr id="14950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4950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solidFill>
                  <a:srgbClr val="FFFFCC"/>
                </a:solidFill>
                <a:latin typeface="Arial" pitchFamily="34" charset="0"/>
              </a:rPr>
              <a:t>American Society of Radiologic Technologists; American Registry of Radiologic Technologists (300,000).</a:t>
            </a:r>
          </a:p>
          <a:p>
            <a:pPr>
              <a:spcBef>
                <a:spcPct val="0"/>
              </a:spcBef>
            </a:pPr>
            <a:endParaRPr lang="en-US" b="1" dirty="0" smtClean="0">
              <a:solidFill>
                <a:srgbClr val="FFFFCC"/>
              </a:solidFill>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Mention HPS Homeland Security Committee (New Section!)</a:t>
            </a:r>
          </a:p>
          <a:p>
            <a:r>
              <a:rPr lang="en-US" dirty="0" err="1" smtClean="0"/>
              <a:t>Opportuntiy</a:t>
            </a:r>
            <a:r>
              <a:rPr lang="en-US" dirty="0" smtClean="0"/>
              <a:t> for involvement</a:t>
            </a:r>
          </a:p>
          <a:p>
            <a:r>
              <a:rPr lang="en-US" dirty="0" smtClean="0"/>
              <a:t>Rewarding</a:t>
            </a:r>
          </a:p>
          <a:p>
            <a:r>
              <a:rPr lang="en-US" dirty="0" smtClean="0"/>
              <a:t>Empowerment</a:t>
            </a:r>
          </a:p>
          <a:p>
            <a:r>
              <a:rPr lang="en-US" dirty="0" smtClean="0"/>
              <a:t>Community Resiliency</a:t>
            </a:r>
          </a:p>
          <a:p>
            <a:r>
              <a:rPr lang="en-US" dirty="0" smtClean="0"/>
              <a:t>Requires little </a:t>
            </a:r>
          </a:p>
          <a:p>
            <a:endParaRPr lang="en-US" dirty="0"/>
          </a:p>
        </p:txBody>
      </p:sp>
      <p:sp>
        <p:nvSpPr>
          <p:cNvPr id="4" name="Slide Number Placeholder 3"/>
          <p:cNvSpPr>
            <a:spLocks noGrp="1"/>
          </p:cNvSpPr>
          <p:nvPr>
            <p:ph type="sldNum" sz="quarter" idx="10"/>
          </p:nvPr>
        </p:nvSpPr>
        <p:spPr/>
        <p:txBody>
          <a:bodyPr/>
          <a:lstStyle/>
          <a:p>
            <a:fld id="{740CDD82-7D30-4BE5-AD60-F256DC89CA4A}"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HPS meetings, PDS, PEP</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Audience</a:t>
            </a:r>
            <a:r>
              <a:rPr lang="en-US" baseline="0" dirty="0" smtClean="0"/>
              <a:t> research, good risk communication and related talks at HPS meetings</a:t>
            </a:r>
          </a:p>
          <a:p>
            <a:r>
              <a:rPr lang="en-US" baseline="0" dirty="0" smtClean="0"/>
              <a:t>Issues </a:t>
            </a:r>
            <a:r>
              <a:rPr lang="en-US" dirty="0" smtClean="0"/>
              <a:t>Not unique to</a:t>
            </a:r>
            <a:r>
              <a:rPr lang="en-US" baseline="0" dirty="0" smtClean="0"/>
              <a:t> radiation</a:t>
            </a:r>
          </a:p>
          <a:p>
            <a:r>
              <a:rPr lang="en-US" dirty="0" smtClean="0"/>
              <a:t>Example = Toyota January 2010</a:t>
            </a:r>
          </a:p>
          <a:p>
            <a:r>
              <a:rPr lang="en-US" dirty="0" smtClean="0"/>
              <a:t>Sudden acceleration and sticky</a:t>
            </a:r>
            <a:r>
              <a:rPr lang="en-US" baseline="0" dirty="0" smtClean="0"/>
              <a:t> pedal</a:t>
            </a:r>
          </a:p>
          <a:p>
            <a:r>
              <a:rPr lang="en-US" baseline="0" dirty="0" smtClean="0"/>
              <a:t>Japan response – technical info – what is “safe”</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spect="1" noChangeArrowheads="1" noTextEdit="1"/>
          </p:cNvSpPr>
          <p:nvPr>
            <p:ph type="sldImg"/>
          </p:nvPr>
        </p:nvSpPr>
        <p:spPr>
          <a:xfrm>
            <a:off x="1181100" y="696913"/>
            <a:ext cx="4648200" cy="3486150"/>
          </a:xfrm>
          <a:ln/>
        </p:spPr>
      </p:sp>
      <p:sp>
        <p:nvSpPr>
          <p:cNvPr id="162819" name="Rectangle 3"/>
          <p:cNvSpPr>
            <a:spLocks noGrp="1" noChangeArrowheads="1"/>
          </p:cNvSpPr>
          <p:nvPr>
            <p:ph type="body" idx="1"/>
          </p:nvPr>
        </p:nvSpPr>
        <p:spPr/>
        <p:txBody>
          <a:bodyPr/>
          <a:lstStyle/>
          <a:p>
            <a:r>
              <a:rPr lang="en-US" dirty="0" smtClean="0"/>
              <a:t>straight from the horse’s mouth</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Rot="1" noChangeAspect="1" noChangeArrowheads="1" noTextEdit="1"/>
          </p:cNvSpPr>
          <p:nvPr>
            <p:ph type="sldImg"/>
          </p:nvPr>
        </p:nvSpPr>
        <p:spPr>
          <a:xfrm>
            <a:off x="1181100" y="696913"/>
            <a:ext cx="4648200" cy="3486150"/>
          </a:xfrm>
          <a:ln/>
        </p:spPr>
      </p:sp>
      <p:sp>
        <p:nvSpPr>
          <p:cNvPr id="258051" name="Rectangle 3"/>
          <p:cNvSpPr>
            <a:spLocks noGrp="1" noChangeArrowheads="1"/>
          </p:cNvSpPr>
          <p:nvPr>
            <p:ph type="body" idx="1"/>
          </p:nvPr>
        </p:nvSpPr>
        <p:spPr/>
        <p:txBody>
          <a:bodyPr/>
          <a:lstStyle/>
          <a:p>
            <a:r>
              <a:rPr lang="en-US" dirty="0" smtClean="0"/>
              <a:t>Grandchildren nephew</a:t>
            </a:r>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682F18-CF92-45DE-9F32-9AF070C634A4}"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Rot="1" noChangeAspect="1" noChangeArrowheads="1" noTextEdit="1"/>
          </p:cNvSpPr>
          <p:nvPr>
            <p:ph type="sldImg"/>
          </p:nvPr>
        </p:nvSpPr>
        <p:spPr>
          <a:xfrm>
            <a:off x="1181100" y="696913"/>
            <a:ext cx="4648200" cy="3486150"/>
          </a:xfrm>
          <a:ln/>
        </p:spPr>
      </p:sp>
      <p:sp>
        <p:nvSpPr>
          <p:cNvPr id="260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xfrm>
            <a:off x="1181100" y="696913"/>
            <a:ext cx="4648200" cy="3486150"/>
          </a:xfrm>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682F18-CF92-45DE-9F32-9AF070C634A4}"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Family feud! The no.1 answer.</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xfrm>
            <a:off x="1181100" y="696913"/>
            <a:ext cx="4648200" cy="3486150"/>
          </a:xfrm>
          <a:ln/>
        </p:spPr>
      </p:sp>
      <p:sp>
        <p:nvSpPr>
          <p:cNvPr id="269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xfrm>
            <a:off x="1181100" y="696913"/>
            <a:ext cx="4648200" cy="3486150"/>
          </a:xfrm>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Below Regulatory Concern</a:t>
            </a:r>
          </a:p>
          <a:p>
            <a:r>
              <a:rPr lang="en-US" dirty="0" smtClean="0"/>
              <a:t>De</a:t>
            </a:r>
            <a:r>
              <a:rPr lang="en-US" baseline="0" dirty="0" smtClean="0"/>
              <a:t> </a:t>
            </a:r>
            <a:r>
              <a:rPr lang="en-US" baseline="0" dirty="0" err="1" smtClean="0"/>
              <a:t>minimis</a:t>
            </a:r>
            <a:r>
              <a:rPr lang="en-US" baseline="0" dirty="0" smtClean="0"/>
              <a:t> dose at 1% of regulatory limits for members of the public.</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Relative attributes</a:t>
            </a:r>
          </a:p>
          <a:p>
            <a:r>
              <a:rPr lang="en-US" dirty="0" smtClean="0"/>
              <a:t>Judged differently in different contexts</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smtClean="0"/>
              <a:t>Example</a:t>
            </a:r>
            <a:r>
              <a:rPr lang="en-US" baseline="0" dirty="0" smtClean="0"/>
              <a:t> polonium poisoning</a:t>
            </a:r>
          </a:p>
          <a:p>
            <a:r>
              <a:rPr lang="en-US" baseline="0" dirty="0" smtClean="0"/>
              <a:t>Assigned to produce, assigned to farming, swimming</a:t>
            </a:r>
          </a:p>
          <a:p>
            <a:r>
              <a:rPr lang="en-US" baseline="0" dirty="0" smtClean="0"/>
              <a:t>Consuming water for a few weeks or few months at levels exceeding EPA drinking water guidelines</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how would this be applied?   How would the levels be determined and by whom?</a:t>
            </a:r>
          </a:p>
          <a:p>
            <a:r>
              <a:rPr lang="en-US" dirty="0" smtClean="0"/>
              <a:t>Example</a:t>
            </a:r>
            <a:r>
              <a:rPr lang="en-US" baseline="0" dirty="0" smtClean="0"/>
              <a:t> polonium poisoning</a:t>
            </a:r>
          </a:p>
          <a:p>
            <a:r>
              <a:rPr lang="en-US" baseline="0" dirty="0" smtClean="0"/>
              <a:t>Assigned to produce, assigned to farming, swimming</a:t>
            </a:r>
          </a:p>
          <a:p>
            <a:r>
              <a:rPr lang="en-US" baseline="0" dirty="0" smtClean="0"/>
              <a:t>Consuming water for a few weeks or few months at levels exceeding EPA drinking water guidelines</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These sections serving as national health physics organizations.  </a:t>
            </a:r>
            <a:r>
              <a:rPr lang="en-US" sz="1200" kern="1200" baseline="0" dirty="0" smtClean="0">
                <a:solidFill>
                  <a:schemeClr val="tx1"/>
                </a:solidFill>
                <a:latin typeface="+mn-lt"/>
                <a:ea typeface="+mn-ea"/>
                <a:cs typeface="+mn-cs"/>
              </a:rPr>
              <a:t>Their presidents serving as </a:t>
            </a:r>
            <a:r>
              <a:rPr lang="en-US" sz="1200" i="1" kern="1200" baseline="0" dirty="0" smtClean="0">
                <a:solidFill>
                  <a:schemeClr val="tx1"/>
                </a:solidFill>
                <a:latin typeface="+mn-lt"/>
                <a:ea typeface="+mn-ea"/>
                <a:cs typeface="+mn-cs"/>
              </a:rPr>
              <a:t>ex officio </a:t>
            </a:r>
            <a:r>
              <a:rPr lang="en-US" sz="1200" i="0" kern="1200" baseline="0" dirty="0" smtClean="0">
                <a:solidFill>
                  <a:schemeClr val="tx1"/>
                </a:solidFill>
                <a:latin typeface="+mn-lt"/>
                <a:ea typeface="+mn-ea"/>
                <a:cs typeface="+mn-cs"/>
              </a:rPr>
              <a:t>members of the HPS </a:t>
            </a:r>
            <a:r>
              <a:rPr lang="en-US" sz="1200" kern="1200" baseline="0" dirty="0" smtClean="0">
                <a:solidFill>
                  <a:schemeClr val="tx1"/>
                </a:solidFill>
                <a:latin typeface="+mn-lt"/>
                <a:ea typeface="+mn-ea"/>
                <a:cs typeface="+mn-cs"/>
              </a:rPr>
              <a:t>Board of Directors.</a:t>
            </a:r>
          </a:p>
          <a:p>
            <a:r>
              <a:rPr lang="en-US" sz="1200" kern="1200" baseline="0" dirty="0" smtClean="0">
                <a:solidFill>
                  <a:schemeClr val="tx1"/>
                </a:solidFill>
                <a:latin typeface="+mn-lt"/>
                <a:ea typeface="+mn-ea"/>
                <a:cs typeface="+mn-cs"/>
              </a:rPr>
              <a:t>Mention suggestions re annual meeting, section involvement, etc.  But concentrate on one suggestion here and receive feedback.</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37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Expand</a:t>
            </a:r>
            <a:r>
              <a:rPr lang="en-US" baseline="0" dirty="0" smtClean="0"/>
              <a:t> on professional enrichment – outside current job environment</a:t>
            </a:r>
          </a:p>
          <a:p>
            <a:r>
              <a:rPr lang="en-US" baseline="0" dirty="0" smtClean="0"/>
              <a:t>At a modest price – take your family out to movies and eat out one day.</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38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When there was noise about the radiation scanners at airports, wouldn’t it have been nice to know what the “American Radiation Protection Association” have to say about the issue?  We were not noticed at all in most stories on the subject and we are the premier organization to comment on it.</a:t>
            </a:r>
          </a:p>
          <a:p>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42</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For example, when the American Academy of Pediatrics issues a statement about something child related, I listen.  I don’t know them at all or who their president or board members are, but the name of their organization is enough for me to listen.</a:t>
            </a:r>
          </a:p>
          <a:p>
            <a:r>
              <a:rPr lang="en-US" dirty="0" smtClean="0"/>
              <a:t>Radiological Society of North America (RSNA) –</a:t>
            </a:r>
            <a:r>
              <a:rPr lang="en-US" baseline="0" dirty="0" smtClean="0"/>
              <a:t> 110 million dollars in assets – 46,210 members from 125 countries – publishing Radiology - Once started in 1915 as Western </a:t>
            </a:r>
            <a:r>
              <a:rPr lang="en-US" sz="1200" b="0" i="0" kern="1200" dirty="0" smtClean="0">
                <a:solidFill>
                  <a:schemeClr val="tx1"/>
                </a:solidFill>
                <a:latin typeface="+mn-lt"/>
                <a:ea typeface="+mn-ea"/>
                <a:cs typeface="+mn-cs"/>
              </a:rPr>
              <a:t>Roentgen Society</a:t>
            </a:r>
            <a:r>
              <a:rPr lang="en-US" sz="1200" b="0" i="0"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43</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47 organizations – a great</a:t>
            </a:r>
            <a:r>
              <a:rPr lang="en-US" sz="1200" kern="1200" baseline="0" dirty="0" smtClean="0">
                <a:solidFill>
                  <a:schemeClr val="tx1"/>
                </a:solidFill>
                <a:latin typeface="+mn-lt"/>
                <a:ea typeface="+mn-ea"/>
                <a:cs typeface="+mn-cs"/>
              </a:rPr>
              <a:t> majority have the </a:t>
            </a:r>
            <a:r>
              <a:rPr lang="en-US" sz="1200" kern="1200" dirty="0" smtClean="0">
                <a:solidFill>
                  <a:schemeClr val="tx1"/>
                </a:solidFill>
                <a:latin typeface="+mn-lt"/>
                <a:ea typeface="+mn-ea"/>
                <a:cs typeface="+mn-cs"/>
              </a:rPr>
              <a:t>phrase “radiation protection” in their names.  </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46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His argument</a:t>
            </a:r>
            <a:r>
              <a:rPr lang="en-US" baseline="0" dirty="0" smtClean="0"/>
              <a:t> was that the term excludes medicine and biology and stresses only a part of the larger radiation protection field with a misleading name at that! </a:t>
            </a:r>
            <a:r>
              <a:rPr lang="en-US" sz="1200" dirty="0" smtClean="0"/>
              <a:t>Suggested “American Radiation protection Society</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47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Volunteer for committee</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48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 </a:t>
            </a:r>
            <a:r>
              <a:rPr lang="en-US" smtClean="0"/>
              <a:t>HPS in the United States?</a:t>
            </a:r>
            <a:endParaRPr lang="en-US"/>
          </a:p>
        </p:txBody>
      </p:sp>
      <p:sp>
        <p:nvSpPr>
          <p:cNvPr id="4" name="Slide Number Placeholder 3"/>
          <p:cNvSpPr>
            <a:spLocks noGrp="1"/>
          </p:cNvSpPr>
          <p:nvPr>
            <p:ph type="sldNum" sz="quarter" idx="10"/>
          </p:nvPr>
        </p:nvSpPr>
        <p:spPr/>
        <p:txBody>
          <a:bodyPr/>
          <a:lstStyle/>
          <a:p>
            <a:fld id="{7B682F18-CF92-45DE-9F32-9AF070C634A4}" type="slidenum">
              <a:rPr lang="en-US" smtClean="0"/>
              <a:pPr/>
              <a:t>49</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B682F18-CF92-45DE-9F32-9AF070C634A4}" type="slidenum">
              <a:rPr lang="en-US" smtClean="0"/>
              <a:pPr/>
              <a:t>50</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If interested to</a:t>
            </a:r>
            <a:r>
              <a:rPr lang="en-US" baseline="0" dirty="0" smtClean="0"/>
              <a:t> volunteer for HPS Committee – indicate on back of the survey form,</a:t>
            </a:r>
          </a:p>
          <a:p>
            <a:r>
              <a:rPr lang="en-US" baseline="0" dirty="0" smtClean="0"/>
              <a:t>HSC changing to a Section (more opportunity to be involved.</a:t>
            </a:r>
          </a:p>
          <a:p>
            <a:r>
              <a:rPr lang="en-US" sz="1200" kern="1200" dirty="0" smtClean="0">
                <a:solidFill>
                  <a:schemeClr val="tx1"/>
                </a:solidFill>
                <a:latin typeface="+mn-lt"/>
                <a:ea typeface="+mn-ea"/>
                <a:cs typeface="+mn-cs"/>
              </a:rPr>
              <a:t>another dues increase, the HP News is going electronic,</a:t>
            </a:r>
            <a:r>
              <a:rPr lang="en-US" sz="1200" kern="1200" baseline="0" dirty="0" smtClean="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51</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$1000 budget, but if used, may</a:t>
            </a:r>
            <a:r>
              <a:rPr lang="en-US" baseline="0" dirty="0" smtClean="0"/>
              <a:t> consider increasing because of importance of chapters – recognized.</a:t>
            </a:r>
            <a:endParaRPr lang="en-US" dirty="0"/>
          </a:p>
        </p:txBody>
      </p:sp>
      <p:sp>
        <p:nvSpPr>
          <p:cNvPr id="4" name="Slide Number Placeholder 3"/>
          <p:cNvSpPr>
            <a:spLocks noGrp="1"/>
          </p:cNvSpPr>
          <p:nvPr>
            <p:ph type="sldNum" sz="quarter" idx="10"/>
          </p:nvPr>
        </p:nvSpPr>
        <p:spPr/>
        <p:txBody>
          <a:bodyPr/>
          <a:lstStyle/>
          <a:p>
            <a:fld id="{7B682F18-CF92-45DE-9F32-9AF070C634A4}" type="slidenum">
              <a:rPr lang="en-US" smtClean="0"/>
              <a:pPr/>
              <a:t>52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252931"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2"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3"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4"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5"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endParaRPr>
            </a:p>
          </p:txBody>
        </p:sp>
        <p:sp>
          <p:nvSpPr>
            <p:cNvPr id="252936"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7"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8"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39"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0"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1"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2"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3"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4"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5"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6"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7"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8"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49"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0"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1"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endParaRPr>
            </a:p>
          </p:txBody>
        </p:sp>
        <p:sp>
          <p:nvSpPr>
            <p:cNvPr id="252952"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3"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4"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5"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6"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7"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8"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59"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0"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1"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2"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3"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4"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5"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6"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grpSp>
          <p:nvGrpSpPr>
            <p:cNvPr id="3" name="Group 39"/>
            <p:cNvGrpSpPr>
              <a:grpSpLocks/>
            </p:cNvGrpSpPr>
            <p:nvPr userDrawn="1"/>
          </p:nvGrpSpPr>
          <p:grpSpPr bwMode="auto">
            <a:xfrm>
              <a:off x="0" y="1632"/>
              <a:ext cx="5758" cy="1858"/>
              <a:chOff x="0" y="1632"/>
              <a:chExt cx="5758" cy="1858"/>
            </a:xfrm>
          </p:grpSpPr>
          <p:sp>
            <p:nvSpPr>
              <p:cNvPr id="252968"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2969"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grpSp>
      </p:grpSp>
      <p:sp>
        <p:nvSpPr>
          <p:cNvPr id="252970" name="Rectangle 42"/>
          <p:cNvSpPr>
            <a:spLocks noGrp="1" noChangeArrowheads="1"/>
          </p:cNvSpPr>
          <p:nvPr>
            <p:ph type="ctrTitle" sz="quarter"/>
          </p:nvPr>
        </p:nvSpPr>
        <p:spPr>
          <a:xfrm>
            <a:off x="457200" y="1600200"/>
            <a:ext cx="8229600" cy="1828800"/>
          </a:xfrm>
        </p:spPr>
        <p:txBody>
          <a:bodyPr/>
          <a:lstStyle>
            <a:lvl1pPr>
              <a:defRPr sz="4800"/>
            </a:lvl1pPr>
          </a:lstStyle>
          <a:p>
            <a:r>
              <a:rPr lang="en-US"/>
              <a:t>Click to edit Master title style</a:t>
            </a:r>
          </a:p>
        </p:txBody>
      </p:sp>
      <p:sp>
        <p:nvSpPr>
          <p:cNvPr id="252971" name="Rectangle 4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sz="3600"/>
            </a:lvl1pPr>
          </a:lstStyle>
          <a:p>
            <a:r>
              <a:rPr lang="en-US"/>
              <a:t>Click to edit Master subtitle style</a:t>
            </a:r>
          </a:p>
        </p:txBody>
      </p:sp>
      <p:sp>
        <p:nvSpPr>
          <p:cNvPr id="252972" name="Rectangle 44"/>
          <p:cNvSpPr>
            <a:spLocks noGrp="1" noChangeArrowheads="1"/>
          </p:cNvSpPr>
          <p:nvPr>
            <p:ph type="dt" sz="quarter" idx="2"/>
          </p:nvPr>
        </p:nvSpPr>
        <p:spPr/>
        <p:txBody>
          <a:bodyPr/>
          <a:lstStyle>
            <a:lvl1pPr>
              <a:defRPr/>
            </a:lvl1pPr>
          </a:lstStyle>
          <a:p>
            <a:endParaRPr lang="en-US">
              <a:solidFill>
                <a:srgbClr val="FFFFFF"/>
              </a:solidFill>
            </a:endParaRPr>
          </a:p>
        </p:txBody>
      </p:sp>
      <p:sp>
        <p:nvSpPr>
          <p:cNvPr id="252973" name="Rectangle 45"/>
          <p:cNvSpPr>
            <a:spLocks noGrp="1" noChangeArrowheads="1"/>
          </p:cNvSpPr>
          <p:nvPr>
            <p:ph type="ftr" sz="quarter" idx="3"/>
          </p:nvPr>
        </p:nvSpPr>
        <p:spPr/>
        <p:txBody>
          <a:bodyPr/>
          <a:lstStyle>
            <a:lvl1pPr>
              <a:defRPr/>
            </a:lvl1pPr>
          </a:lstStyle>
          <a:p>
            <a:r>
              <a:rPr lang="en-US">
                <a:solidFill>
                  <a:srgbClr val="FFFFFF"/>
                </a:solidFill>
              </a:rPr>
              <a:t>TAM-D.9</a:t>
            </a:r>
          </a:p>
        </p:txBody>
      </p:sp>
      <p:sp>
        <p:nvSpPr>
          <p:cNvPr id="252974" name="Rectangle 46"/>
          <p:cNvSpPr>
            <a:spLocks noGrp="1" noChangeArrowheads="1"/>
          </p:cNvSpPr>
          <p:nvPr>
            <p:ph type="sldNum" sz="quarter" idx="4"/>
          </p:nvPr>
        </p:nvSpPr>
        <p:spPr/>
        <p:txBody>
          <a:bodyPr/>
          <a:lstStyle>
            <a:lvl1pPr>
              <a:defRPr/>
            </a:lvl1pPr>
          </a:lstStyle>
          <a:p>
            <a:fld id="{51763A81-810F-4E94-B088-4DBCDB445C5A}"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TAM-D.9</a:t>
            </a:r>
          </a:p>
        </p:txBody>
      </p:sp>
      <p:sp>
        <p:nvSpPr>
          <p:cNvPr id="6" name="Slide Number Placeholder 5"/>
          <p:cNvSpPr>
            <a:spLocks noGrp="1"/>
          </p:cNvSpPr>
          <p:nvPr>
            <p:ph type="sldNum" sz="quarter" idx="12"/>
          </p:nvPr>
        </p:nvSpPr>
        <p:spPr/>
        <p:txBody>
          <a:bodyPr/>
          <a:lstStyle>
            <a:lvl1pPr>
              <a:defRPr/>
            </a:lvl1pPr>
          </a:lstStyle>
          <a:p>
            <a:fld id="{2DA20CA7-7ACE-40E8-AE07-2FAA56D50558}"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TAM-D.9</a:t>
            </a:r>
          </a:p>
        </p:txBody>
      </p:sp>
      <p:sp>
        <p:nvSpPr>
          <p:cNvPr id="6" name="Slide Number Placeholder 5"/>
          <p:cNvSpPr>
            <a:spLocks noGrp="1"/>
          </p:cNvSpPr>
          <p:nvPr>
            <p:ph type="sldNum" sz="quarter" idx="12"/>
          </p:nvPr>
        </p:nvSpPr>
        <p:spPr/>
        <p:txBody>
          <a:bodyPr/>
          <a:lstStyle>
            <a:lvl1pPr>
              <a:defRPr/>
            </a:lvl1pPr>
          </a:lstStyle>
          <a:p>
            <a:fld id="{B1B07A7D-037A-4E4E-9830-CC5F5A3AC9BC}"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FFFFFF"/>
                </a:solidFill>
              </a:rPr>
              <a:t>TAM-D.9</a:t>
            </a:r>
          </a:p>
        </p:txBody>
      </p:sp>
      <p:sp>
        <p:nvSpPr>
          <p:cNvPr id="7" name="Slide Number Placeholder 6"/>
          <p:cNvSpPr>
            <a:spLocks noGrp="1"/>
          </p:cNvSpPr>
          <p:nvPr>
            <p:ph type="sldNum" sz="quarter" idx="12"/>
          </p:nvPr>
        </p:nvSpPr>
        <p:spPr/>
        <p:txBody>
          <a:bodyPr/>
          <a:lstStyle>
            <a:lvl1pPr>
              <a:defRPr/>
            </a:lvl1pPr>
          </a:lstStyle>
          <a:p>
            <a:fld id="{C35C8D67-9459-454B-A0E8-FE73D62FAA1C}"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9"/>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solidFill>
                <a:srgbClr val="FFFFFF"/>
              </a:solidFill>
            </a:endParaRPr>
          </a:p>
        </p:txBody>
      </p:sp>
      <p:sp>
        <p:nvSpPr>
          <p:cNvPr id="8" name="Footer Placeholder 7"/>
          <p:cNvSpPr>
            <a:spLocks noGrp="1"/>
          </p:cNvSpPr>
          <p:nvPr>
            <p:ph type="ftr" sz="quarter" idx="11"/>
          </p:nvPr>
        </p:nvSpPr>
        <p:spPr/>
        <p:txBody>
          <a:bodyPr/>
          <a:lstStyle>
            <a:lvl1pPr>
              <a:defRPr/>
            </a:lvl1pPr>
          </a:lstStyle>
          <a:p>
            <a:r>
              <a:rPr lang="en-US">
                <a:solidFill>
                  <a:srgbClr val="FFFFFF"/>
                </a:solidFill>
              </a:rPr>
              <a:t>TAM-D.9</a:t>
            </a:r>
          </a:p>
        </p:txBody>
      </p:sp>
      <p:sp>
        <p:nvSpPr>
          <p:cNvPr id="9" name="Slide Number Placeholder 8"/>
          <p:cNvSpPr>
            <a:spLocks noGrp="1"/>
          </p:cNvSpPr>
          <p:nvPr>
            <p:ph type="sldNum" sz="quarter" idx="12"/>
          </p:nvPr>
        </p:nvSpPr>
        <p:spPr/>
        <p:txBody>
          <a:bodyPr/>
          <a:lstStyle>
            <a:lvl1pPr>
              <a:defRPr/>
            </a:lvl1pPr>
          </a:lstStyle>
          <a:p>
            <a:fld id="{ED33EE21-2DC2-4BA6-88D3-859E57F4105E}"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solidFill>
            </a:endParaRPr>
          </a:p>
        </p:txBody>
      </p:sp>
      <p:sp>
        <p:nvSpPr>
          <p:cNvPr id="4" name="Footer Placeholder 3"/>
          <p:cNvSpPr>
            <a:spLocks noGrp="1"/>
          </p:cNvSpPr>
          <p:nvPr>
            <p:ph type="ftr" sz="quarter" idx="11"/>
          </p:nvPr>
        </p:nvSpPr>
        <p:spPr/>
        <p:txBody>
          <a:bodyPr/>
          <a:lstStyle>
            <a:lvl1pPr>
              <a:defRPr/>
            </a:lvl1pPr>
          </a:lstStyle>
          <a:p>
            <a:r>
              <a:rPr lang="en-US">
                <a:solidFill>
                  <a:srgbClr val="FFFFFF"/>
                </a:solidFill>
              </a:rPr>
              <a:t>TAM-D.9</a:t>
            </a:r>
          </a:p>
        </p:txBody>
      </p:sp>
      <p:sp>
        <p:nvSpPr>
          <p:cNvPr id="5" name="Slide Number Placeholder 4"/>
          <p:cNvSpPr>
            <a:spLocks noGrp="1"/>
          </p:cNvSpPr>
          <p:nvPr>
            <p:ph type="sldNum" sz="quarter" idx="12"/>
          </p:nvPr>
        </p:nvSpPr>
        <p:spPr/>
        <p:txBody>
          <a:bodyPr/>
          <a:lstStyle>
            <a:lvl1pPr>
              <a:defRPr/>
            </a:lvl1pPr>
          </a:lstStyle>
          <a:p>
            <a:fld id="{7B62E2DD-1716-4338-98D7-526CDB4273B7}"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solidFill>
            </a:endParaRPr>
          </a:p>
        </p:txBody>
      </p:sp>
      <p:sp>
        <p:nvSpPr>
          <p:cNvPr id="3" name="Footer Placeholder 2"/>
          <p:cNvSpPr>
            <a:spLocks noGrp="1"/>
          </p:cNvSpPr>
          <p:nvPr>
            <p:ph type="ftr" sz="quarter" idx="11"/>
          </p:nvPr>
        </p:nvSpPr>
        <p:spPr/>
        <p:txBody>
          <a:bodyPr/>
          <a:lstStyle>
            <a:lvl1pPr>
              <a:defRPr/>
            </a:lvl1pPr>
          </a:lstStyle>
          <a:p>
            <a:r>
              <a:rPr lang="en-US">
                <a:solidFill>
                  <a:srgbClr val="FFFFFF"/>
                </a:solidFill>
              </a:rPr>
              <a:t>TAM-D.9</a:t>
            </a:r>
          </a:p>
        </p:txBody>
      </p:sp>
      <p:sp>
        <p:nvSpPr>
          <p:cNvPr id="4" name="Slide Number Placeholder 3"/>
          <p:cNvSpPr>
            <a:spLocks noGrp="1"/>
          </p:cNvSpPr>
          <p:nvPr>
            <p:ph type="sldNum" sz="quarter" idx="12"/>
          </p:nvPr>
        </p:nvSpPr>
        <p:spPr/>
        <p:txBody>
          <a:bodyPr/>
          <a:lstStyle>
            <a:lvl1pPr>
              <a:defRPr/>
            </a:lvl1pPr>
          </a:lstStyle>
          <a:p>
            <a:fld id="{81898F01-70F1-4F9B-9B67-765E6150A7DF}"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FFFFFF"/>
                </a:solidFill>
              </a:rPr>
              <a:t>TAM-D.9</a:t>
            </a:r>
          </a:p>
        </p:txBody>
      </p:sp>
      <p:sp>
        <p:nvSpPr>
          <p:cNvPr id="7" name="Slide Number Placeholder 6"/>
          <p:cNvSpPr>
            <a:spLocks noGrp="1"/>
          </p:cNvSpPr>
          <p:nvPr>
            <p:ph type="sldNum" sz="quarter" idx="12"/>
          </p:nvPr>
        </p:nvSpPr>
        <p:spPr/>
        <p:txBody>
          <a:bodyPr/>
          <a:lstStyle>
            <a:lvl1pPr>
              <a:defRPr/>
            </a:lvl1pPr>
          </a:lstStyle>
          <a:p>
            <a:fld id="{1A04B30B-4D56-4A30-B70D-05010247535A}"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solidFill>
            </a:endParaRPr>
          </a:p>
        </p:txBody>
      </p:sp>
      <p:sp>
        <p:nvSpPr>
          <p:cNvPr id="6" name="Footer Placeholder 5"/>
          <p:cNvSpPr>
            <a:spLocks noGrp="1"/>
          </p:cNvSpPr>
          <p:nvPr>
            <p:ph type="ftr" sz="quarter" idx="11"/>
          </p:nvPr>
        </p:nvSpPr>
        <p:spPr/>
        <p:txBody>
          <a:bodyPr/>
          <a:lstStyle>
            <a:lvl1pPr>
              <a:defRPr/>
            </a:lvl1pPr>
          </a:lstStyle>
          <a:p>
            <a:r>
              <a:rPr lang="en-US">
                <a:solidFill>
                  <a:srgbClr val="FFFFFF"/>
                </a:solidFill>
              </a:rPr>
              <a:t>TAM-D.9</a:t>
            </a:r>
          </a:p>
        </p:txBody>
      </p:sp>
      <p:sp>
        <p:nvSpPr>
          <p:cNvPr id="7" name="Slide Number Placeholder 6"/>
          <p:cNvSpPr>
            <a:spLocks noGrp="1"/>
          </p:cNvSpPr>
          <p:nvPr>
            <p:ph type="sldNum" sz="quarter" idx="12"/>
          </p:nvPr>
        </p:nvSpPr>
        <p:spPr/>
        <p:txBody>
          <a:bodyPr/>
          <a:lstStyle>
            <a:lvl1pPr>
              <a:defRPr/>
            </a:lvl1pPr>
          </a:lstStyle>
          <a:p>
            <a:fld id="{DD219642-067A-48FE-9654-41C55AACEA66}"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TAM-D.9</a:t>
            </a:r>
          </a:p>
        </p:txBody>
      </p:sp>
      <p:sp>
        <p:nvSpPr>
          <p:cNvPr id="6" name="Slide Number Placeholder 5"/>
          <p:cNvSpPr>
            <a:spLocks noGrp="1"/>
          </p:cNvSpPr>
          <p:nvPr>
            <p:ph type="sldNum" sz="quarter" idx="12"/>
          </p:nvPr>
        </p:nvSpPr>
        <p:spPr/>
        <p:txBody>
          <a:bodyPr/>
          <a:lstStyle>
            <a:lvl1pPr>
              <a:defRPr/>
            </a:lvl1pPr>
          </a:lstStyle>
          <a:p>
            <a:fld id="{2F0E82C8-1365-483B-A257-0A29E6D84748}"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solidFill>
                <a:srgbClr val="FFFFFF"/>
              </a:solidFill>
            </a:endParaRPr>
          </a:p>
        </p:txBody>
      </p:sp>
      <p:sp>
        <p:nvSpPr>
          <p:cNvPr id="5" name="Footer Placeholder 4"/>
          <p:cNvSpPr>
            <a:spLocks noGrp="1"/>
          </p:cNvSpPr>
          <p:nvPr>
            <p:ph type="ftr" sz="quarter" idx="11"/>
          </p:nvPr>
        </p:nvSpPr>
        <p:spPr/>
        <p:txBody>
          <a:bodyPr/>
          <a:lstStyle>
            <a:lvl1pPr>
              <a:defRPr/>
            </a:lvl1pPr>
          </a:lstStyle>
          <a:p>
            <a:r>
              <a:rPr lang="en-US">
                <a:solidFill>
                  <a:srgbClr val="FFFFFF"/>
                </a:solidFill>
              </a:rPr>
              <a:t>TAM-D.9</a:t>
            </a:r>
          </a:p>
        </p:txBody>
      </p:sp>
      <p:sp>
        <p:nvSpPr>
          <p:cNvPr id="6" name="Slide Number Placeholder 5"/>
          <p:cNvSpPr>
            <a:spLocks noGrp="1"/>
          </p:cNvSpPr>
          <p:nvPr>
            <p:ph type="sldNum" sz="quarter" idx="12"/>
          </p:nvPr>
        </p:nvSpPr>
        <p:spPr/>
        <p:txBody>
          <a:bodyPr/>
          <a:lstStyle>
            <a:lvl1pPr>
              <a:defRPr/>
            </a:lvl1pPr>
          </a:lstStyle>
          <a:p>
            <a:fld id="{E156970D-FCB9-45E9-A730-C34ED12AF8F8}" type="slidenum">
              <a:rPr lang="en-US">
                <a:solidFill>
                  <a:srgbClr val="FFFFFF"/>
                </a:solidFill>
              </a:rPr>
              <a:pPr/>
              <a:t>‹#›</a:t>
            </a:fld>
            <a:endParaRPr lang="en-US">
              <a:solidFill>
                <a:srgbClr val="FFFFFF"/>
              </a:solidFill>
            </a:endParaRPr>
          </a:p>
        </p:txBody>
      </p:sp>
    </p:spTree>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9"/>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19812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9" name="Rectangle 8"/>
          <p:cNvSpPr/>
          <p:nvPr userDrawn="1"/>
        </p:nvSpPr>
        <p:spPr>
          <a:xfrm>
            <a:off x="1371600" y="4343400"/>
            <a:ext cx="6400800" cy="292388"/>
          </a:xfrm>
          <a:prstGeom prst="rect">
            <a:avLst/>
          </a:prstGeom>
        </p:spPr>
        <p:txBody>
          <a:bodyPr wrap="square">
            <a:spAutoFit/>
          </a:bodyPr>
          <a:lstStyle/>
          <a:p>
            <a:r>
              <a:rPr lang="en-US" sz="1300" b="1" dirty="0">
                <a:solidFill>
                  <a:srgbClr val="FFFFFF"/>
                </a:solidFill>
                <a:cs typeface="Arial" charset="0"/>
              </a:rPr>
              <a:t>For more information please contact Radiation Studies Branch, CDC</a:t>
            </a:r>
          </a:p>
        </p:txBody>
      </p:sp>
      <p:sp>
        <p:nvSpPr>
          <p:cNvPr id="11" name="Rectangle 10"/>
          <p:cNvSpPr/>
          <p:nvPr userDrawn="1"/>
        </p:nvSpPr>
        <p:spPr>
          <a:xfrm>
            <a:off x="1371600" y="4706034"/>
            <a:ext cx="5943600" cy="646331"/>
          </a:xfrm>
          <a:prstGeom prst="rect">
            <a:avLst/>
          </a:prstGeom>
        </p:spPr>
        <p:txBody>
          <a:bodyPr wrap="square">
            <a:spAutoFit/>
          </a:bodyPr>
          <a:lstStyle/>
          <a:p>
            <a:r>
              <a:rPr lang="en-US" sz="1200" dirty="0">
                <a:solidFill>
                  <a:srgbClr val="FFFFFF"/>
                </a:solidFill>
                <a:cs typeface="Arial" charset="0"/>
              </a:rPr>
              <a:t>4770 Buford Highway NE, Atlanta, GA 30341</a:t>
            </a:r>
          </a:p>
          <a:p>
            <a:r>
              <a:rPr lang="en-US" sz="1200" dirty="0">
                <a:solidFill>
                  <a:srgbClr val="FFFFFF"/>
                </a:solidFill>
                <a:cs typeface="Arial" charset="0"/>
              </a:rPr>
              <a:t>Telephone,  1-770-488-3800</a:t>
            </a:r>
          </a:p>
          <a:p>
            <a:r>
              <a:rPr lang="en-US" sz="1200" dirty="0">
                <a:solidFill>
                  <a:srgbClr val="FFFFFF"/>
                </a:solidFill>
                <a:cs typeface="Arial" charset="0"/>
              </a:rPr>
              <a:t>E-mail: rsbinfo@cdc.gov	Web: emergency.cdc.gov/radiation</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National Center for Environmental Health</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Division of Environmental Hazards and Health Effects</a:t>
            </a:r>
            <a:endParaRPr lang="en-US" dirty="0"/>
          </a:p>
        </p:txBody>
      </p:sp>
      <p:sp>
        <p:nvSpPr>
          <p:cNvPr id="7" name="Rectangle 6"/>
          <p:cNvSpPr/>
          <p:nvPr userDrawn="1"/>
        </p:nvSpPr>
        <p:spPr>
          <a:xfrm>
            <a:off x="1371600" y="5421868"/>
            <a:ext cx="5943600" cy="369332"/>
          </a:xfrm>
          <a:prstGeom prst="rect">
            <a:avLst/>
          </a:prstGeom>
        </p:spPr>
        <p:txBody>
          <a:bodyPr wrap="square">
            <a:spAutoFit/>
          </a:bodyPr>
          <a:lstStyle/>
          <a:p>
            <a:r>
              <a:rPr lang="en-US" sz="900" dirty="0">
                <a:solidFill>
                  <a:srgbClr val="FFFFFF"/>
                </a:solidFill>
                <a:cs typeface="Arial" charset="0"/>
              </a:rPr>
              <a:t>The findings and conclusions in this report are those of the authors and do not necessarily represent the official position of the Centers for Disease Control and Prevention.</a:t>
            </a:r>
          </a:p>
        </p:txBody>
      </p:sp>
    </p:spTree>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457200" y="6356350"/>
            <a:ext cx="2133600" cy="365125"/>
          </a:xfrm>
          <a:prstGeom prst="rect">
            <a:avLst/>
          </a:prstGeom>
        </p:spPr>
        <p:txBody>
          <a:bodyPr/>
          <a:lstStyle/>
          <a:p>
            <a:fld id="{B2206DEA-D861-4CCC-B911-D011EB8C3A2A}" type="datetime1">
              <a:rPr lang="en-US" smtClean="0">
                <a:solidFill>
                  <a:srgbClr val="FFC000"/>
                </a:solidFill>
                <a:cs typeface="Arial" charset="0"/>
              </a:rPr>
              <a:pPr/>
              <a:t>10/4/2011</a:t>
            </a:fld>
            <a:endParaRPr lang="en-US" dirty="0">
              <a:solidFill>
                <a:srgbClr val="FFC000"/>
              </a:solidFill>
              <a:cs typeface="Arial" charset="0"/>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solidFill>
                <a:srgbClr val="FFC000"/>
              </a:solidFill>
              <a:cs typeface="Arial" charset="0"/>
            </a:endParaRPr>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AB569C8-C1E6-4920-A35B-84A0C71DFDF2}" type="slidenum">
              <a:rPr lang="en-US">
                <a:solidFill>
                  <a:srgbClr val="FFC000"/>
                </a:solidFill>
                <a:cs typeface="Arial" charset="0"/>
              </a:rPr>
              <a:pPr/>
              <a:t>‹#›</a:t>
            </a:fld>
            <a:endParaRPr lang="en-US" dirty="0">
              <a:solidFill>
                <a:srgbClr val="FFC000"/>
              </a:solidFill>
              <a:cs typeface="Arial"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Content and Text">
    <p:spTree>
      <p:nvGrpSpPr>
        <p:cNvPr id="1" name=""/>
        <p:cNvGrpSpPr/>
        <p:nvPr/>
      </p:nvGrpSpPr>
      <p:grpSpPr>
        <a:xfrm>
          <a:off x="0" y="0"/>
          <a:ext cx="0" cy="0"/>
          <a:chOff x="0" y="0"/>
          <a:chExt cx="0" cy="0"/>
        </a:xfrm>
      </p:grpSpPr>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fld id="{F83F632D-C152-439C-8531-C296D68BADD8}" type="datetime1">
              <a:rPr lang="en-US" smtClean="0">
                <a:solidFill>
                  <a:srgbClr val="FFC000"/>
                </a:solidFill>
                <a:cs typeface="Arial" charset="0"/>
              </a:rPr>
              <a:pPr>
                <a:defRPr/>
              </a:pPr>
              <a:t>10/4/2011</a:t>
            </a:fld>
            <a:endParaRPr lang="en-US" dirty="0">
              <a:solidFill>
                <a:srgbClr val="FFC000"/>
              </a:solidFill>
              <a:cs typeface="Arial" charset="0"/>
            </a:endParaRPr>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dirty="0">
              <a:solidFill>
                <a:srgbClr val="FFC000"/>
              </a:solidFill>
              <a:cs typeface="Arial" charset="0"/>
            </a:endParaRPr>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C1974CCC-3932-44E7-88BB-677D0E9A1923}" type="slidenum">
              <a:rPr lang="en-US">
                <a:solidFill>
                  <a:srgbClr val="FFC000"/>
                </a:solidFill>
                <a:cs typeface="Arial" charset="0"/>
              </a:rPr>
              <a:pPr>
                <a:defRPr/>
              </a:pPr>
              <a:t>‹#›</a:t>
            </a:fld>
            <a:endParaRPr lang="en-US" dirty="0">
              <a:solidFill>
                <a:srgbClr val="FFC000"/>
              </a:solidFill>
              <a:cs typeface="Arial"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Content over Text">
    <p:spTree>
      <p:nvGrpSpPr>
        <p:cNvPr id="1" name=""/>
        <p:cNvGrpSpPr/>
        <p:nvPr/>
      </p:nvGrpSpPr>
      <p:grpSpPr>
        <a:xfrm>
          <a:off x="0" y="0"/>
          <a:ext cx="0" cy="0"/>
          <a:chOff x="0" y="0"/>
          <a:chExt cx="0" cy="0"/>
        </a:xfrm>
      </p:grpSpPr>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fld id="{1CDEFF85-38A9-45F2-9B95-5C3D75A204C5}" type="datetime1">
              <a:rPr lang="en-US" smtClean="0">
                <a:solidFill>
                  <a:srgbClr val="FFC000"/>
                </a:solidFill>
                <a:cs typeface="Arial" charset="0"/>
              </a:rPr>
              <a:pPr>
                <a:defRPr/>
              </a:pPr>
              <a:t>10/4/2011</a:t>
            </a:fld>
            <a:endParaRPr lang="en-US" dirty="0">
              <a:solidFill>
                <a:srgbClr val="FFC000"/>
              </a:solidFill>
              <a:cs typeface="Arial" charset="0"/>
            </a:endParaRPr>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dirty="0">
              <a:solidFill>
                <a:srgbClr val="FFC000"/>
              </a:solidFill>
              <a:cs typeface="Arial" charset="0"/>
            </a:endParaRPr>
          </a:p>
        </p:txBody>
      </p:sp>
      <p:sp>
        <p:nvSpPr>
          <p:cNvPr id="7" name="Slide Number Placeholder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a:defRPr/>
            </a:pPr>
            <a:fld id="{A4627327-CD66-4625-B269-B981E0D858AB}" type="slidenum">
              <a:rPr lang="en-US">
                <a:solidFill>
                  <a:srgbClr val="FFC000"/>
                </a:solidFill>
                <a:cs typeface="Arial" charset="0"/>
              </a:rPr>
              <a:pPr>
                <a:defRPr/>
              </a:pPr>
              <a:t>‹#›</a:t>
            </a:fld>
            <a:endParaRPr lang="en-US" dirty="0">
              <a:solidFill>
                <a:srgbClr val="FFC000"/>
              </a:solidFill>
              <a:cs typeface="Arial"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685800" y="1981200"/>
            <a:ext cx="77724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fontAlgn="base">
              <a:spcBef>
                <a:spcPct val="0"/>
              </a:spcBef>
              <a:spcAft>
                <a:spcPct val="0"/>
              </a:spcAft>
              <a:defRPr/>
            </a:pPr>
            <a:fld id="{C5E0DB49-5B38-418E-97BD-CFEED0FAFFBB}" type="datetime1">
              <a:rPr lang="en-US" smtClean="0">
                <a:solidFill>
                  <a:srgbClr val="FFC000"/>
                </a:solidFill>
                <a:latin typeface="Arial" charset="0"/>
                <a:cs typeface="Arial" charset="0"/>
              </a:rPr>
              <a:pPr fontAlgn="base">
                <a:spcBef>
                  <a:spcPct val="0"/>
                </a:spcBef>
                <a:spcAft>
                  <a:spcPct val="0"/>
                </a:spcAft>
                <a:defRPr/>
              </a:pPr>
              <a:t>10/4/2011</a:t>
            </a:fld>
            <a:endParaRPr lang="en-US">
              <a:solidFill>
                <a:srgbClr val="FFC000"/>
              </a:solidFill>
              <a:latin typeface="Arial" charset="0"/>
              <a:cs typeface="Arial" charset="0"/>
            </a:endParaRPr>
          </a:p>
        </p:txBody>
      </p:sp>
      <p:sp>
        <p:nvSpPr>
          <p:cNvPr id="5"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fontAlgn="base">
              <a:spcBef>
                <a:spcPct val="0"/>
              </a:spcBef>
              <a:spcAft>
                <a:spcPct val="0"/>
              </a:spcAft>
              <a:defRPr/>
            </a:pPr>
            <a:endParaRPr lang="en-US">
              <a:solidFill>
                <a:srgbClr val="FFC000"/>
              </a:solidFill>
              <a:latin typeface="Arial" charset="0"/>
              <a:cs typeface="Arial" charset="0"/>
            </a:endParaRPr>
          </a:p>
        </p:txBody>
      </p:sp>
      <p:sp>
        <p:nvSpPr>
          <p:cNvPr id="6" name="Rectangle 6"/>
          <p:cNvSpPr>
            <a:spLocks noGrp="1" noChangeArrowheads="1"/>
          </p:cNvSpPr>
          <p:nvPr>
            <p:ph type="sldNum" sz="quarter" idx="12"/>
          </p:nvPr>
        </p:nvSpPr>
        <p:spPr>
          <a:xfrm>
            <a:off x="6553200" y="6248400"/>
            <a:ext cx="1905000" cy="457200"/>
          </a:xfrm>
          <a:prstGeom prst="rect">
            <a:avLst/>
          </a:prstGeom>
          <a:ln/>
        </p:spPr>
        <p:txBody>
          <a:bodyPr/>
          <a:lstStyle>
            <a:lvl1pPr>
              <a:defRPr/>
            </a:lvl1pPr>
          </a:lstStyle>
          <a:p>
            <a:pPr fontAlgn="base">
              <a:spcBef>
                <a:spcPct val="0"/>
              </a:spcBef>
              <a:spcAft>
                <a:spcPct val="0"/>
              </a:spcAft>
              <a:defRPr/>
            </a:pPr>
            <a:fld id="{89DA3F4E-F029-4C3F-975A-87AACC7A7C13}" type="slidenum">
              <a:rPr lang="en-US">
                <a:solidFill>
                  <a:srgbClr val="FFC000"/>
                </a:solidFill>
                <a:latin typeface="Arial" charset="0"/>
                <a:cs typeface="Arial" charset="0"/>
              </a:rPr>
              <a:pPr fontAlgn="base">
                <a:spcBef>
                  <a:spcPct val="0"/>
                </a:spcBef>
                <a:spcAft>
                  <a:spcPct val="0"/>
                </a:spcAft>
                <a:defRPr/>
              </a:pPr>
              <a:t>‹#›</a:t>
            </a:fld>
            <a:endParaRPr lang="en-US">
              <a:solidFill>
                <a:srgbClr val="FFC000"/>
              </a:solidFill>
              <a:latin typeface="Arial" charset="0"/>
              <a:cs typeface="Arial"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p:spPr>
        <p:txBody>
          <a:bodyPr/>
          <a:lstStyle>
            <a:lvl1pPr>
              <a:defRPr/>
            </a:lvl1pPr>
          </a:lstStyle>
          <a:p>
            <a:pPr fontAlgn="base">
              <a:spcBef>
                <a:spcPct val="0"/>
              </a:spcBef>
              <a:spcAft>
                <a:spcPct val="0"/>
              </a:spcAft>
              <a:defRPr/>
            </a:pPr>
            <a:fld id="{205E2161-61AF-469D-88D6-1C1AD92B9C54}" type="datetime1">
              <a:rPr lang="en-US">
                <a:solidFill>
                  <a:srgbClr val="FFC000"/>
                </a:solidFill>
                <a:latin typeface="Arial" charset="0"/>
                <a:cs typeface="Arial" charset="0"/>
              </a:rPr>
              <a:pPr fontAlgn="base">
                <a:spcBef>
                  <a:spcPct val="0"/>
                </a:spcBef>
                <a:spcAft>
                  <a:spcPct val="0"/>
                </a:spcAft>
                <a:defRPr/>
              </a:pPr>
              <a:t>10/4/2011</a:t>
            </a:fld>
            <a:endParaRPr lang="en-US" dirty="0">
              <a:solidFill>
                <a:srgbClr val="FFC000"/>
              </a:solidFill>
              <a:latin typeface="Arial" charset="0"/>
              <a:cs typeface="Arial" charset="0"/>
            </a:endParaRPr>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fontAlgn="base">
              <a:spcBef>
                <a:spcPct val="0"/>
              </a:spcBef>
              <a:spcAft>
                <a:spcPct val="0"/>
              </a:spcAft>
              <a:defRPr/>
            </a:pPr>
            <a:endParaRPr lang="en-US">
              <a:solidFill>
                <a:srgbClr val="FFC000"/>
              </a:solidFill>
              <a:latin typeface="Arial" charset="0"/>
              <a:cs typeface="Arial" charset="0"/>
            </a:endParaRPr>
          </a:p>
        </p:txBody>
      </p:sp>
      <p:sp>
        <p:nvSpPr>
          <p:cNvPr id="4" name="Rectangle 6"/>
          <p:cNvSpPr>
            <a:spLocks noGrp="1" noChangeArrowheads="1"/>
          </p:cNvSpPr>
          <p:nvPr>
            <p:ph type="sldNum" sz="quarter" idx="12"/>
          </p:nvPr>
        </p:nvSpPr>
        <p:spPr>
          <a:xfrm>
            <a:off x="6553200" y="6248400"/>
            <a:ext cx="1905000" cy="457200"/>
          </a:xfrm>
          <a:prstGeom prst="rect">
            <a:avLst/>
          </a:prstGeom>
        </p:spPr>
        <p:txBody>
          <a:bodyPr/>
          <a:lstStyle>
            <a:lvl1pPr>
              <a:defRPr/>
            </a:lvl1pPr>
          </a:lstStyle>
          <a:p>
            <a:pPr fontAlgn="base">
              <a:spcBef>
                <a:spcPct val="0"/>
              </a:spcBef>
              <a:spcAft>
                <a:spcPct val="0"/>
              </a:spcAft>
              <a:defRPr/>
            </a:pPr>
            <a:fld id="{B874E510-3401-4548-BE22-F9F6A4D2F371}" type="slidenum">
              <a:rPr lang="en-US">
                <a:solidFill>
                  <a:srgbClr val="FFC000"/>
                </a:solidFill>
                <a:latin typeface="Arial" charset="0"/>
                <a:cs typeface="Arial" charset="0"/>
              </a:rPr>
              <a:pPr fontAlgn="base">
                <a:spcBef>
                  <a:spcPct val="0"/>
                </a:spcBef>
                <a:spcAft>
                  <a:spcPct val="0"/>
                </a:spcAft>
                <a:defRPr/>
              </a:pPr>
              <a:t>‹#›</a:t>
            </a:fld>
            <a:endParaRPr lang="en-US" dirty="0">
              <a:solidFill>
                <a:srgbClr val="FFC000"/>
              </a:solidFill>
              <a:latin typeface="Arial" charset="0"/>
              <a:cs typeface="Arial"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p:spPr>
        <p:txBody>
          <a:bodyPr/>
          <a:lstStyle>
            <a:lvl1pPr>
              <a:defRPr/>
            </a:lvl1pPr>
          </a:lstStyle>
          <a:p>
            <a:pPr fontAlgn="base">
              <a:spcBef>
                <a:spcPct val="0"/>
              </a:spcBef>
              <a:spcAft>
                <a:spcPct val="0"/>
              </a:spcAft>
              <a:defRPr/>
            </a:pPr>
            <a:fld id="{205E2161-61AF-469D-88D6-1C1AD92B9C54}" type="datetime1">
              <a:rPr lang="en-US">
                <a:solidFill>
                  <a:srgbClr val="FFC000"/>
                </a:solidFill>
                <a:latin typeface="Arial" charset="0"/>
                <a:cs typeface="Arial" charset="0"/>
              </a:rPr>
              <a:pPr fontAlgn="base">
                <a:spcBef>
                  <a:spcPct val="0"/>
                </a:spcBef>
                <a:spcAft>
                  <a:spcPct val="0"/>
                </a:spcAft>
                <a:defRPr/>
              </a:pPr>
              <a:t>10/4/2011</a:t>
            </a:fld>
            <a:endParaRPr lang="en-US" dirty="0">
              <a:solidFill>
                <a:srgbClr val="FFC000"/>
              </a:solidFill>
              <a:latin typeface="Arial" charset="0"/>
              <a:cs typeface="Arial" charset="0"/>
            </a:endParaRPr>
          </a:p>
        </p:txBody>
      </p:sp>
      <p:sp>
        <p:nvSpPr>
          <p:cNvPr id="3" name="Rectangle 5"/>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fontAlgn="base">
              <a:spcBef>
                <a:spcPct val="0"/>
              </a:spcBef>
              <a:spcAft>
                <a:spcPct val="0"/>
              </a:spcAft>
              <a:defRPr/>
            </a:pPr>
            <a:endParaRPr lang="en-US">
              <a:solidFill>
                <a:srgbClr val="FFC000"/>
              </a:solidFill>
              <a:latin typeface="Arial" charset="0"/>
              <a:cs typeface="Arial" charset="0"/>
            </a:endParaRPr>
          </a:p>
        </p:txBody>
      </p:sp>
      <p:sp>
        <p:nvSpPr>
          <p:cNvPr id="4" name="Rectangle 6"/>
          <p:cNvSpPr>
            <a:spLocks noGrp="1" noChangeArrowheads="1"/>
          </p:cNvSpPr>
          <p:nvPr>
            <p:ph type="sldNum" sz="quarter" idx="12"/>
          </p:nvPr>
        </p:nvSpPr>
        <p:spPr>
          <a:xfrm>
            <a:off x="6553200" y="6248400"/>
            <a:ext cx="1905000" cy="457200"/>
          </a:xfrm>
          <a:prstGeom prst="rect">
            <a:avLst/>
          </a:prstGeom>
        </p:spPr>
        <p:txBody>
          <a:bodyPr/>
          <a:lstStyle>
            <a:lvl1pPr>
              <a:defRPr/>
            </a:lvl1pPr>
          </a:lstStyle>
          <a:p>
            <a:pPr fontAlgn="base">
              <a:spcBef>
                <a:spcPct val="0"/>
              </a:spcBef>
              <a:spcAft>
                <a:spcPct val="0"/>
              </a:spcAft>
              <a:defRPr/>
            </a:pPr>
            <a:fld id="{692F0FD5-8B2A-4DF1-8514-0CD2AFF1802B}" type="slidenum">
              <a:rPr lang="en-US">
                <a:solidFill>
                  <a:srgbClr val="FFC000"/>
                </a:solidFill>
                <a:latin typeface="Arial" charset="0"/>
                <a:cs typeface="Arial" charset="0"/>
              </a:rPr>
              <a:pPr fontAlgn="base">
                <a:spcBef>
                  <a:spcPct val="0"/>
                </a:spcBef>
                <a:spcAft>
                  <a:spcPct val="0"/>
                </a:spcAft>
                <a:defRPr/>
              </a:pPr>
              <a:t>‹#›</a:t>
            </a:fld>
            <a:endParaRPr lang="en-US" dirty="0">
              <a:solidFill>
                <a:srgbClr val="FFC000"/>
              </a:solidFill>
              <a:latin typeface="Arial" charset="0"/>
              <a:cs typeface="Arial"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amma/>
                <a:shade val="57647"/>
                <a:invGamma/>
              </a:schemeClr>
            </a:gs>
            <a:gs pos="100000">
              <a:schemeClr val="bg1"/>
            </a:gs>
          </a:gsLst>
          <a:lin ang="2700000" scaled="1"/>
        </a:gra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0"/>
            <a:ext cx="9144000" cy="6856413"/>
            <a:chOff x="0" y="0"/>
            <a:chExt cx="5760" cy="4319"/>
          </a:xfrm>
        </p:grpSpPr>
        <p:sp>
          <p:nvSpPr>
            <p:cNvPr id="251907" name="Freeform 3"/>
            <p:cNvSpPr>
              <a:spLocks/>
            </p:cNvSpPr>
            <p:nvPr/>
          </p:nvSpPr>
          <p:spPr bwMode="hidden">
            <a:xfrm>
              <a:off x="0" y="12"/>
              <a:ext cx="5758" cy="3273"/>
            </a:xfrm>
            <a:custGeom>
              <a:avLst/>
              <a:gdLst/>
              <a:ahLst/>
              <a:cxnLst>
                <a:cxn ang="0">
                  <a:pos x="3193" y="1816"/>
                </a:cxn>
                <a:cxn ang="0">
                  <a:pos x="0" y="0"/>
                </a:cxn>
                <a:cxn ang="0">
                  <a:pos x="0" y="522"/>
                </a:cxn>
                <a:cxn ang="0">
                  <a:pos x="3037" y="1978"/>
                </a:cxn>
                <a:cxn ang="0">
                  <a:pos x="5740" y="3273"/>
                </a:cxn>
                <a:cxn ang="0">
                  <a:pos x="5740" y="3267"/>
                </a:cxn>
                <a:cxn ang="0">
                  <a:pos x="3193" y="1816"/>
                </a:cxn>
                <a:cxn ang="0">
                  <a:pos x="3193" y="1816"/>
                </a:cxn>
              </a:cxnLst>
              <a:rect l="0" t="0" r="r" b="b"/>
              <a:pathLst>
                <a:path w="5740" h="3273">
                  <a:moveTo>
                    <a:pt x="3193" y="1816"/>
                  </a:moveTo>
                  <a:lnTo>
                    <a:pt x="0" y="0"/>
                  </a:lnTo>
                  <a:lnTo>
                    <a:pt x="0" y="522"/>
                  </a:lnTo>
                  <a:lnTo>
                    <a:pt x="3037" y="1978"/>
                  </a:lnTo>
                  <a:lnTo>
                    <a:pt x="5740" y="3273"/>
                  </a:lnTo>
                  <a:lnTo>
                    <a:pt x="5740" y="3267"/>
                  </a:lnTo>
                  <a:lnTo>
                    <a:pt x="3193" y="1816"/>
                  </a:lnTo>
                  <a:lnTo>
                    <a:pt x="3193" y="1816"/>
                  </a:lnTo>
                  <a:close/>
                </a:path>
              </a:pathLst>
            </a:custGeom>
            <a:gradFill rotWithShape="0">
              <a:gsLst>
                <a:gs pos="0">
                  <a:schemeClr val="bg2">
                    <a:gamma/>
                    <a:shade val="63529"/>
                    <a:invGamma/>
                  </a:schemeClr>
                </a:gs>
                <a:gs pos="100000">
                  <a:schemeClr val="bg2"/>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08" name="Freeform 4"/>
            <p:cNvSpPr>
              <a:spLocks/>
            </p:cNvSpPr>
            <p:nvPr/>
          </p:nvSpPr>
          <p:spPr bwMode="hidden">
            <a:xfrm>
              <a:off x="149" y="0"/>
              <a:ext cx="5609" cy="3243"/>
            </a:xfrm>
            <a:custGeom>
              <a:avLst/>
              <a:gdLst/>
              <a:ahLst/>
              <a:cxnLst>
                <a:cxn ang="0">
                  <a:pos x="3163" y="1714"/>
                </a:cxn>
                <a:cxn ang="0">
                  <a:pos x="431" y="0"/>
                </a:cxn>
                <a:cxn ang="0">
                  <a:pos x="0" y="0"/>
                </a:cxn>
                <a:cxn ang="0">
                  <a:pos x="3086" y="1786"/>
                </a:cxn>
                <a:cxn ang="0">
                  <a:pos x="5591" y="3243"/>
                </a:cxn>
                <a:cxn ang="0">
                  <a:pos x="5591" y="3237"/>
                </a:cxn>
                <a:cxn ang="0">
                  <a:pos x="3163" y="1714"/>
                </a:cxn>
                <a:cxn ang="0">
                  <a:pos x="3163" y="1714"/>
                </a:cxn>
              </a:cxnLst>
              <a:rect l="0" t="0" r="r" b="b"/>
              <a:pathLst>
                <a:path w="5591" h="3243">
                  <a:moveTo>
                    <a:pt x="3163" y="1714"/>
                  </a:moveTo>
                  <a:lnTo>
                    <a:pt x="431" y="0"/>
                  </a:lnTo>
                  <a:lnTo>
                    <a:pt x="0" y="0"/>
                  </a:lnTo>
                  <a:lnTo>
                    <a:pt x="3086" y="1786"/>
                  </a:lnTo>
                  <a:lnTo>
                    <a:pt x="5591" y="3243"/>
                  </a:lnTo>
                  <a:lnTo>
                    <a:pt x="5591" y="3237"/>
                  </a:lnTo>
                  <a:lnTo>
                    <a:pt x="3163" y="1714"/>
                  </a:lnTo>
                  <a:lnTo>
                    <a:pt x="3163" y="1714"/>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09" name="Freeform 5"/>
            <p:cNvSpPr>
              <a:spLocks/>
            </p:cNvSpPr>
            <p:nvPr/>
          </p:nvSpPr>
          <p:spPr bwMode="hidden">
            <a:xfrm>
              <a:off x="0" y="3433"/>
              <a:ext cx="4038" cy="191"/>
            </a:xfrm>
            <a:custGeom>
              <a:avLst/>
              <a:gdLst/>
              <a:ahLst/>
              <a:cxnLst>
                <a:cxn ang="0">
                  <a:pos x="0" y="156"/>
                </a:cxn>
                <a:cxn ang="0">
                  <a:pos x="4042" y="192"/>
                </a:cxn>
                <a:cxn ang="0">
                  <a:pos x="4042" y="144"/>
                </a:cxn>
                <a:cxn ang="0">
                  <a:pos x="0" y="0"/>
                </a:cxn>
                <a:cxn ang="0">
                  <a:pos x="0" y="156"/>
                </a:cxn>
                <a:cxn ang="0">
                  <a:pos x="0" y="156"/>
                </a:cxn>
              </a:cxnLst>
              <a:rect l="0" t="0" r="r" b="b"/>
              <a:pathLst>
                <a:path w="4042" h="192">
                  <a:moveTo>
                    <a:pt x="0" y="156"/>
                  </a:moveTo>
                  <a:lnTo>
                    <a:pt x="4042" y="192"/>
                  </a:lnTo>
                  <a:lnTo>
                    <a:pt x="4042" y="144"/>
                  </a:lnTo>
                  <a:lnTo>
                    <a:pt x="0" y="0"/>
                  </a:lnTo>
                  <a:lnTo>
                    <a:pt x="0" y="156"/>
                  </a:lnTo>
                  <a:lnTo>
                    <a:pt x="0" y="156"/>
                  </a:lnTo>
                  <a:close/>
                </a:path>
              </a:pathLst>
            </a:custGeom>
            <a:gradFill rotWithShape="0">
              <a:gsLst>
                <a:gs pos="0">
                  <a:schemeClr val="bg2">
                    <a:gamma/>
                    <a:shade val="75686"/>
                    <a:invGamma/>
                  </a:schemeClr>
                </a:gs>
                <a:gs pos="100000">
                  <a:schemeClr val="bg2"/>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0" name="Freeform 6"/>
            <p:cNvSpPr>
              <a:spLocks/>
            </p:cNvSpPr>
            <p:nvPr/>
          </p:nvSpPr>
          <p:spPr bwMode="hidden">
            <a:xfrm>
              <a:off x="4038" y="3577"/>
              <a:ext cx="1720" cy="65"/>
            </a:xfrm>
            <a:custGeom>
              <a:avLst/>
              <a:gdLst/>
              <a:ahLst/>
              <a:cxnLst>
                <a:cxn ang="0">
                  <a:pos x="1722" y="66"/>
                </a:cxn>
                <a:cxn ang="0">
                  <a:pos x="1722" y="60"/>
                </a:cxn>
                <a:cxn ang="0">
                  <a:pos x="0" y="0"/>
                </a:cxn>
                <a:cxn ang="0">
                  <a:pos x="0" y="48"/>
                </a:cxn>
                <a:cxn ang="0">
                  <a:pos x="1722" y="66"/>
                </a:cxn>
                <a:cxn ang="0">
                  <a:pos x="1722" y="66"/>
                </a:cxn>
              </a:cxnLst>
              <a:rect l="0" t="0" r="r" b="b"/>
              <a:pathLst>
                <a:path w="1722" h="66">
                  <a:moveTo>
                    <a:pt x="1722" y="66"/>
                  </a:moveTo>
                  <a:lnTo>
                    <a:pt x="1722" y="60"/>
                  </a:lnTo>
                  <a:lnTo>
                    <a:pt x="0" y="0"/>
                  </a:lnTo>
                  <a:lnTo>
                    <a:pt x="0" y="48"/>
                  </a:lnTo>
                  <a:lnTo>
                    <a:pt x="1722" y="66"/>
                  </a:lnTo>
                  <a:lnTo>
                    <a:pt x="1722" y="66"/>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1" name="Freeform 7"/>
            <p:cNvSpPr>
              <a:spLocks/>
            </p:cNvSpPr>
            <p:nvPr/>
          </p:nvSpPr>
          <p:spPr bwMode="hidden">
            <a:xfrm>
              <a:off x="0" y="3726"/>
              <a:ext cx="4784" cy="329"/>
            </a:xfrm>
            <a:custGeom>
              <a:avLst/>
              <a:gdLst/>
              <a:ahLst/>
              <a:cxnLst>
                <a:cxn ang="0">
                  <a:pos x="0" y="329"/>
                </a:cxn>
                <a:cxn ang="0">
                  <a:pos x="4789" y="77"/>
                </a:cxn>
                <a:cxn ang="0">
                  <a:pos x="4789" y="0"/>
                </a:cxn>
                <a:cxn ang="0">
                  <a:pos x="0" y="107"/>
                </a:cxn>
                <a:cxn ang="0">
                  <a:pos x="0" y="329"/>
                </a:cxn>
                <a:cxn ang="0">
                  <a:pos x="0" y="329"/>
                </a:cxn>
              </a:cxnLst>
              <a:rect l="0" t="0" r="r" b="b"/>
              <a:pathLst>
                <a:path w="4789" h="329">
                  <a:moveTo>
                    <a:pt x="0" y="329"/>
                  </a:moveTo>
                  <a:lnTo>
                    <a:pt x="4789" y="77"/>
                  </a:lnTo>
                  <a:lnTo>
                    <a:pt x="4789" y="0"/>
                  </a:lnTo>
                  <a:lnTo>
                    <a:pt x="0" y="107"/>
                  </a:lnTo>
                  <a:lnTo>
                    <a:pt x="0" y="329"/>
                  </a:lnTo>
                  <a:lnTo>
                    <a:pt x="0" y="329"/>
                  </a:lnTo>
                  <a:close/>
                </a:path>
              </a:pathLst>
            </a:custGeom>
            <a:gradFill rotWithShape="0">
              <a:gsLst>
                <a:gs pos="0">
                  <a:schemeClr val="bg1">
                    <a:gamma/>
                    <a:shade val="81961"/>
                    <a:invGamma/>
                  </a:schemeClr>
                </a:gs>
                <a:gs pos="100000">
                  <a:schemeClr val="bg1"/>
                </a:gs>
              </a:gsLst>
              <a:lin ang="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endParaRPr>
            </a:p>
          </p:txBody>
        </p:sp>
        <p:sp>
          <p:nvSpPr>
            <p:cNvPr id="251912" name="Freeform 8"/>
            <p:cNvSpPr>
              <a:spLocks/>
            </p:cNvSpPr>
            <p:nvPr/>
          </p:nvSpPr>
          <p:spPr bwMode="hidden">
            <a:xfrm>
              <a:off x="4784" y="3702"/>
              <a:ext cx="974" cy="101"/>
            </a:xfrm>
            <a:custGeom>
              <a:avLst/>
              <a:gdLst/>
              <a:ahLst/>
              <a:cxnLst>
                <a:cxn ang="0">
                  <a:pos x="975" y="48"/>
                </a:cxn>
                <a:cxn ang="0">
                  <a:pos x="975" y="0"/>
                </a:cxn>
                <a:cxn ang="0">
                  <a:pos x="0" y="24"/>
                </a:cxn>
                <a:cxn ang="0">
                  <a:pos x="0" y="101"/>
                </a:cxn>
                <a:cxn ang="0">
                  <a:pos x="975" y="48"/>
                </a:cxn>
                <a:cxn ang="0">
                  <a:pos x="975" y="48"/>
                </a:cxn>
              </a:cxnLst>
              <a:rect l="0" t="0" r="r" b="b"/>
              <a:pathLst>
                <a:path w="975" h="101">
                  <a:moveTo>
                    <a:pt x="975" y="48"/>
                  </a:moveTo>
                  <a:lnTo>
                    <a:pt x="975" y="0"/>
                  </a:lnTo>
                  <a:lnTo>
                    <a:pt x="0" y="24"/>
                  </a:lnTo>
                  <a:lnTo>
                    <a:pt x="0" y="101"/>
                  </a:lnTo>
                  <a:lnTo>
                    <a:pt x="975" y="48"/>
                  </a:lnTo>
                  <a:lnTo>
                    <a:pt x="975" y="48"/>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3" name="Freeform 9"/>
            <p:cNvSpPr>
              <a:spLocks/>
            </p:cNvSpPr>
            <p:nvPr/>
          </p:nvSpPr>
          <p:spPr bwMode="hidden">
            <a:xfrm>
              <a:off x="3619" y="3815"/>
              <a:ext cx="2139" cy="198"/>
            </a:xfrm>
            <a:custGeom>
              <a:avLst/>
              <a:gdLst/>
              <a:ahLst/>
              <a:cxnLst>
                <a:cxn ang="0">
                  <a:pos x="2141" y="0"/>
                </a:cxn>
                <a:cxn ang="0">
                  <a:pos x="0" y="156"/>
                </a:cxn>
                <a:cxn ang="0">
                  <a:pos x="0" y="198"/>
                </a:cxn>
                <a:cxn ang="0">
                  <a:pos x="2141" y="0"/>
                </a:cxn>
                <a:cxn ang="0">
                  <a:pos x="2141" y="0"/>
                </a:cxn>
              </a:cxnLst>
              <a:rect l="0" t="0" r="r" b="b"/>
              <a:pathLst>
                <a:path w="2141" h="198">
                  <a:moveTo>
                    <a:pt x="2141" y="0"/>
                  </a:moveTo>
                  <a:lnTo>
                    <a:pt x="0" y="156"/>
                  </a:lnTo>
                  <a:lnTo>
                    <a:pt x="0" y="198"/>
                  </a:lnTo>
                  <a:lnTo>
                    <a:pt x="2141" y="0"/>
                  </a:lnTo>
                  <a:lnTo>
                    <a:pt x="2141" y="0"/>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4" name="Freeform 10"/>
            <p:cNvSpPr>
              <a:spLocks/>
            </p:cNvSpPr>
            <p:nvPr/>
          </p:nvSpPr>
          <p:spPr bwMode="hidden">
            <a:xfrm>
              <a:off x="0" y="3971"/>
              <a:ext cx="3619" cy="348"/>
            </a:xfrm>
            <a:custGeom>
              <a:avLst/>
              <a:gdLst/>
              <a:ahLst/>
              <a:cxnLst>
                <a:cxn ang="0">
                  <a:pos x="0" y="348"/>
                </a:cxn>
                <a:cxn ang="0">
                  <a:pos x="311" y="348"/>
                </a:cxn>
                <a:cxn ang="0">
                  <a:pos x="3623" y="42"/>
                </a:cxn>
                <a:cxn ang="0">
                  <a:pos x="3623" y="0"/>
                </a:cxn>
                <a:cxn ang="0">
                  <a:pos x="0" y="264"/>
                </a:cxn>
                <a:cxn ang="0">
                  <a:pos x="0" y="348"/>
                </a:cxn>
                <a:cxn ang="0">
                  <a:pos x="0" y="348"/>
                </a:cxn>
              </a:cxnLst>
              <a:rect l="0" t="0" r="r" b="b"/>
              <a:pathLst>
                <a:path w="3623" h="348">
                  <a:moveTo>
                    <a:pt x="0" y="348"/>
                  </a:moveTo>
                  <a:lnTo>
                    <a:pt x="311" y="348"/>
                  </a:lnTo>
                  <a:lnTo>
                    <a:pt x="3623" y="42"/>
                  </a:lnTo>
                  <a:lnTo>
                    <a:pt x="3623" y="0"/>
                  </a:lnTo>
                  <a:lnTo>
                    <a:pt x="0" y="264"/>
                  </a:lnTo>
                  <a:lnTo>
                    <a:pt x="0" y="348"/>
                  </a:lnTo>
                  <a:lnTo>
                    <a:pt x="0" y="348"/>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5" name="Freeform 11"/>
            <p:cNvSpPr>
              <a:spLocks/>
            </p:cNvSpPr>
            <p:nvPr/>
          </p:nvSpPr>
          <p:spPr bwMode="hidden">
            <a:xfrm>
              <a:off x="2097" y="4043"/>
              <a:ext cx="2514" cy="276"/>
            </a:xfrm>
            <a:custGeom>
              <a:avLst/>
              <a:gdLst/>
              <a:ahLst/>
              <a:cxnLst>
                <a:cxn ang="0">
                  <a:pos x="2182" y="276"/>
                </a:cxn>
                <a:cxn ang="0">
                  <a:pos x="2517" y="204"/>
                </a:cxn>
                <a:cxn ang="0">
                  <a:pos x="2260" y="0"/>
                </a:cxn>
                <a:cxn ang="0">
                  <a:pos x="0" y="276"/>
                </a:cxn>
                <a:cxn ang="0">
                  <a:pos x="2182" y="276"/>
                </a:cxn>
                <a:cxn ang="0">
                  <a:pos x="2182" y="276"/>
                </a:cxn>
              </a:cxnLst>
              <a:rect l="0" t="0" r="r" b="b"/>
              <a:pathLst>
                <a:path w="2517" h="276">
                  <a:moveTo>
                    <a:pt x="2182" y="276"/>
                  </a:moveTo>
                  <a:lnTo>
                    <a:pt x="2517" y="204"/>
                  </a:lnTo>
                  <a:lnTo>
                    <a:pt x="2260" y="0"/>
                  </a:lnTo>
                  <a:lnTo>
                    <a:pt x="0" y="276"/>
                  </a:lnTo>
                  <a:lnTo>
                    <a:pt x="2182" y="276"/>
                  </a:lnTo>
                  <a:lnTo>
                    <a:pt x="2182" y="276"/>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6" name="Freeform 12"/>
            <p:cNvSpPr>
              <a:spLocks/>
            </p:cNvSpPr>
            <p:nvPr/>
          </p:nvSpPr>
          <p:spPr bwMode="hidden">
            <a:xfrm>
              <a:off x="4354" y="3869"/>
              <a:ext cx="1404" cy="378"/>
            </a:xfrm>
            <a:custGeom>
              <a:avLst/>
              <a:gdLst/>
              <a:ahLst/>
              <a:cxnLst>
                <a:cxn ang="0">
                  <a:pos x="1405" y="126"/>
                </a:cxn>
                <a:cxn ang="0">
                  <a:pos x="1405" y="0"/>
                </a:cxn>
                <a:cxn ang="0">
                  <a:pos x="0" y="174"/>
                </a:cxn>
                <a:cxn ang="0">
                  <a:pos x="257" y="378"/>
                </a:cxn>
                <a:cxn ang="0">
                  <a:pos x="1405" y="126"/>
                </a:cxn>
                <a:cxn ang="0">
                  <a:pos x="1405" y="126"/>
                </a:cxn>
              </a:cxnLst>
              <a:rect l="0" t="0" r="r" b="b"/>
              <a:pathLst>
                <a:path w="1405" h="378">
                  <a:moveTo>
                    <a:pt x="1405" y="126"/>
                  </a:moveTo>
                  <a:lnTo>
                    <a:pt x="1405" y="0"/>
                  </a:lnTo>
                  <a:lnTo>
                    <a:pt x="0" y="174"/>
                  </a:lnTo>
                  <a:lnTo>
                    <a:pt x="257" y="378"/>
                  </a:lnTo>
                  <a:lnTo>
                    <a:pt x="1405" y="126"/>
                  </a:lnTo>
                  <a:lnTo>
                    <a:pt x="1405" y="126"/>
                  </a:lnTo>
                  <a:close/>
                </a:path>
              </a:pathLst>
            </a:custGeom>
            <a:gradFill rotWithShape="0">
              <a:gsLst>
                <a:gs pos="0">
                  <a:schemeClr val="bg1"/>
                </a:gs>
                <a:gs pos="100000">
                  <a:schemeClr val="bg1">
                    <a:gamma/>
                    <a:tint val="96863"/>
                    <a:invGamma/>
                  </a:schemeClr>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7" name="Freeform 13"/>
            <p:cNvSpPr>
              <a:spLocks/>
            </p:cNvSpPr>
            <p:nvPr/>
          </p:nvSpPr>
          <p:spPr bwMode="hidden">
            <a:xfrm>
              <a:off x="5030" y="3151"/>
              <a:ext cx="728" cy="240"/>
            </a:xfrm>
            <a:custGeom>
              <a:avLst/>
              <a:gdLst/>
              <a:ahLst/>
              <a:cxnLst>
                <a:cxn ang="0">
                  <a:pos x="729" y="240"/>
                </a:cxn>
                <a:cxn ang="0">
                  <a:pos x="0" y="0"/>
                </a:cxn>
                <a:cxn ang="0">
                  <a:pos x="0" y="6"/>
                </a:cxn>
                <a:cxn ang="0">
                  <a:pos x="729" y="240"/>
                </a:cxn>
                <a:cxn ang="0">
                  <a:pos x="729" y="240"/>
                </a:cxn>
              </a:cxnLst>
              <a:rect l="0" t="0" r="r" b="b"/>
              <a:pathLst>
                <a:path w="729" h="240">
                  <a:moveTo>
                    <a:pt x="729" y="240"/>
                  </a:moveTo>
                  <a:lnTo>
                    <a:pt x="0" y="0"/>
                  </a:lnTo>
                  <a:lnTo>
                    <a:pt x="0" y="6"/>
                  </a:lnTo>
                  <a:lnTo>
                    <a:pt x="729" y="240"/>
                  </a:lnTo>
                  <a:lnTo>
                    <a:pt x="729" y="240"/>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8" name="Freeform 14"/>
            <p:cNvSpPr>
              <a:spLocks/>
            </p:cNvSpPr>
            <p:nvPr/>
          </p:nvSpPr>
          <p:spPr bwMode="hidden">
            <a:xfrm>
              <a:off x="0" y="1486"/>
              <a:ext cx="5030" cy="1671"/>
            </a:xfrm>
            <a:custGeom>
              <a:avLst/>
              <a:gdLst/>
              <a:ahLst/>
              <a:cxnLst>
                <a:cxn ang="0">
                  <a:pos x="0" y="72"/>
                </a:cxn>
                <a:cxn ang="0">
                  <a:pos x="5035" y="1672"/>
                </a:cxn>
                <a:cxn ang="0">
                  <a:pos x="5035" y="1666"/>
                </a:cxn>
                <a:cxn ang="0">
                  <a:pos x="0" y="0"/>
                </a:cxn>
                <a:cxn ang="0">
                  <a:pos x="0" y="72"/>
                </a:cxn>
                <a:cxn ang="0">
                  <a:pos x="0" y="72"/>
                </a:cxn>
              </a:cxnLst>
              <a:rect l="0" t="0" r="r" b="b"/>
              <a:pathLst>
                <a:path w="5035" h="1672">
                  <a:moveTo>
                    <a:pt x="0" y="72"/>
                  </a:moveTo>
                  <a:lnTo>
                    <a:pt x="5035" y="1672"/>
                  </a:lnTo>
                  <a:lnTo>
                    <a:pt x="5035" y="1666"/>
                  </a:lnTo>
                  <a:lnTo>
                    <a:pt x="0" y="0"/>
                  </a:lnTo>
                  <a:lnTo>
                    <a:pt x="0" y="72"/>
                  </a:lnTo>
                  <a:lnTo>
                    <a:pt x="0" y="72"/>
                  </a:lnTo>
                  <a:close/>
                </a:path>
              </a:pathLst>
            </a:custGeom>
            <a:gradFill rotWithShape="0">
              <a:gsLst>
                <a:gs pos="0">
                  <a:schemeClr val="bg1">
                    <a:gamma/>
                    <a:shade val="54510"/>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19" name="Freeform 15"/>
            <p:cNvSpPr>
              <a:spLocks/>
            </p:cNvSpPr>
            <p:nvPr/>
          </p:nvSpPr>
          <p:spPr bwMode="hidden">
            <a:xfrm>
              <a:off x="5030" y="3049"/>
              <a:ext cx="728" cy="318"/>
            </a:xfrm>
            <a:custGeom>
              <a:avLst/>
              <a:gdLst/>
              <a:ahLst/>
              <a:cxnLst>
                <a:cxn ang="0">
                  <a:pos x="729" y="318"/>
                </a:cxn>
                <a:cxn ang="0">
                  <a:pos x="729" y="312"/>
                </a:cxn>
                <a:cxn ang="0">
                  <a:pos x="0" y="0"/>
                </a:cxn>
                <a:cxn ang="0">
                  <a:pos x="0" y="54"/>
                </a:cxn>
                <a:cxn ang="0">
                  <a:pos x="729" y="318"/>
                </a:cxn>
                <a:cxn ang="0">
                  <a:pos x="729" y="318"/>
                </a:cxn>
              </a:cxnLst>
              <a:rect l="0" t="0" r="r" b="b"/>
              <a:pathLst>
                <a:path w="729" h="318">
                  <a:moveTo>
                    <a:pt x="729" y="318"/>
                  </a:moveTo>
                  <a:lnTo>
                    <a:pt x="729" y="312"/>
                  </a:lnTo>
                  <a:lnTo>
                    <a:pt x="0" y="0"/>
                  </a:lnTo>
                  <a:lnTo>
                    <a:pt x="0" y="54"/>
                  </a:lnTo>
                  <a:lnTo>
                    <a:pt x="729" y="318"/>
                  </a:lnTo>
                  <a:lnTo>
                    <a:pt x="729" y="318"/>
                  </a:lnTo>
                  <a:close/>
                </a:path>
              </a:pathLst>
            </a:custGeom>
            <a:gradFill rotWithShape="0">
              <a:gsLst>
                <a:gs pos="0">
                  <a:schemeClr val="bg2"/>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0" name="Freeform 16"/>
            <p:cNvSpPr>
              <a:spLocks/>
            </p:cNvSpPr>
            <p:nvPr/>
          </p:nvSpPr>
          <p:spPr bwMode="hidden">
            <a:xfrm>
              <a:off x="0" y="916"/>
              <a:ext cx="5030" cy="2187"/>
            </a:xfrm>
            <a:custGeom>
              <a:avLst/>
              <a:gdLst/>
              <a:ahLst/>
              <a:cxnLst>
                <a:cxn ang="0">
                  <a:pos x="0" y="396"/>
                </a:cxn>
                <a:cxn ang="0">
                  <a:pos x="5035" y="2188"/>
                </a:cxn>
                <a:cxn ang="0">
                  <a:pos x="5035" y="2134"/>
                </a:cxn>
                <a:cxn ang="0">
                  <a:pos x="0" y="0"/>
                </a:cxn>
                <a:cxn ang="0">
                  <a:pos x="0" y="396"/>
                </a:cxn>
                <a:cxn ang="0">
                  <a:pos x="0" y="396"/>
                </a:cxn>
              </a:cxnLst>
              <a:rect l="0" t="0" r="r" b="b"/>
              <a:pathLst>
                <a:path w="5035" h="2188">
                  <a:moveTo>
                    <a:pt x="0" y="396"/>
                  </a:moveTo>
                  <a:lnTo>
                    <a:pt x="5035" y="2188"/>
                  </a:lnTo>
                  <a:lnTo>
                    <a:pt x="5035" y="2134"/>
                  </a:lnTo>
                  <a:lnTo>
                    <a:pt x="0" y="0"/>
                  </a:lnTo>
                  <a:lnTo>
                    <a:pt x="0" y="396"/>
                  </a:lnTo>
                  <a:lnTo>
                    <a:pt x="0" y="396"/>
                  </a:lnTo>
                  <a:close/>
                </a:path>
              </a:pathLst>
            </a:custGeom>
            <a:gradFill rotWithShape="0">
              <a:gsLst>
                <a:gs pos="0">
                  <a:schemeClr val="bg2">
                    <a:gamma/>
                    <a:shade val="66667"/>
                    <a:invGamma/>
                  </a:schemeClr>
                </a:gs>
                <a:gs pos="100000">
                  <a:schemeClr val="bg2"/>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1" name="Freeform 17"/>
            <p:cNvSpPr>
              <a:spLocks/>
            </p:cNvSpPr>
            <p:nvPr/>
          </p:nvSpPr>
          <p:spPr bwMode="hidden">
            <a:xfrm>
              <a:off x="2294" y="0"/>
              <a:ext cx="3159" cy="2725"/>
            </a:xfrm>
            <a:custGeom>
              <a:avLst/>
              <a:gdLst/>
              <a:ahLst/>
              <a:cxnLst>
                <a:cxn ang="0">
                  <a:pos x="0" y="0"/>
                </a:cxn>
                <a:cxn ang="0">
                  <a:pos x="3145" y="2727"/>
                </a:cxn>
                <a:cxn ang="0">
                  <a:pos x="3163" y="2704"/>
                </a:cxn>
                <a:cxn ang="0">
                  <a:pos x="102" y="0"/>
                </a:cxn>
                <a:cxn ang="0">
                  <a:pos x="0" y="0"/>
                </a:cxn>
                <a:cxn ang="0">
                  <a:pos x="0" y="0"/>
                </a:cxn>
              </a:cxnLst>
              <a:rect l="0" t="0" r="r" b="b"/>
              <a:pathLst>
                <a:path w="3163" h="2727">
                  <a:moveTo>
                    <a:pt x="0" y="0"/>
                  </a:moveTo>
                  <a:lnTo>
                    <a:pt x="3145" y="2727"/>
                  </a:lnTo>
                  <a:lnTo>
                    <a:pt x="3163" y="2704"/>
                  </a:lnTo>
                  <a:lnTo>
                    <a:pt x="102" y="0"/>
                  </a:lnTo>
                  <a:lnTo>
                    <a:pt x="0" y="0"/>
                  </a:lnTo>
                  <a:lnTo>
                    <a:pt x="0" y="0"/>
                  </a:lnTo>
                  <a:close/>
                </a:path>
              </a:pathLst>
            </a:custGeom>
            <a:gradFill rotWithShape="0">
              <a:gsLst>
                <a:gs pos="0">
                  <a:schemeClr val="bg1">
                    <a:gamma/>
                    <a:shade val="6980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2" name="Freeform 18"/>
            <p:cNvSpPr>
              <a:spLocks/>
            </p:cNvSpPr>
            <p:nvPr/>
          </p:nvSpPr>
          <p:spPr bwMode="hidden">
            <a:xfrm>
              <a:off x="5435" y="2702"/>
              <a:ext cx="323" cy="299"/>
            </a:xfrm>
            <a:custGeom>
              <a:avLst/>
              <a:gdLst/>
              <a:ahLst/>
              <a:cxnLst>
                <a:cxn ang="0">
                  <a:pos x="323" y="299"/>
                </a:cxn>
                <a:cxn ang="0">
                  <a:pos x="323" y="263"/>
                </a:cxn>
                <a:cxn ang="0">
                  <a:pos x="18" y="0"/>
                </a:cxn>
                <a:cxn ang="0">
                  <a:pos x="0" y="23"/>
                </a:cxn>
                <a:cxn ang="0">
                  <a:pos x="323" y="299"/>
                </a:cxn>
                <a:cxn ang="0">
                  <a:pos x="323" y="299"/>
                </a:cxn>
              </a:cxnLst>
              <a:rect l="0" t="0" r="r" b="b"/>
              <a:pathLst>
                <a:path w="323" h="299">
                  <a:moveTo>
                    <a:pt x="323" y="299"/>
                  </a:moveTo>
                  <a:lnTo>
                    <a:pt x="323" y="263"/>
                  </a:lnTo>
                  <a:lnTo>
                    <a:pt x="18" y="0"/>
                  </a:lnTo>
                  <a:lnTo>
                    <a:pt x="0" y="23"/>
                  </a:lnTo>
                  <a:lnTo>
                    <a:pt x="323" y="299"/>
                  </a:lnTo>
                  <a:lnTo>
                    <a:pt x="323" y="299"/>
                  </a:lnTo>
                  <a:close/>
                </a:path>
              </a:pathLst>
            </a:custGeom>
            <a:gradFill rotWithShape="0">
              <a:gsLst>
                <a:gs pos="0">
                  <a:schemeClr val="bg1"/>
                </a:gs>
                <a:gs pos="100000">
                  <a:schemeClr val="bg1">
                    <a:gamma/>
                    <a:tint val="94118"/>
                    <a:invGamma/>
                  </a:schemeClr>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3" name="Freeform 19"/>
            <p:cNvSpPr>
              <a:spLocks/>
            </p:cNvSpPr>
            <p:nvPr/>
          </p:nvSpPr>
          <p:spPr bwMode="hidden">
            <a:xfrm>
              <a:off x="5477" y="2588"/>
              <a:ext cx="281" cy="335"/>
            </a:xfrm>
            <a:custGeom>
              <a:avLst/>
              <a:gdLst/>
              <a:ahLst/>
              <a:cxnLst>
                <a:cxn ang="0">
                  <a:pos x="281" y="335"/>
                </a:cxn>
                <a:cxn ang="0">
                  <a:pos x="281" y="173"/>
                </a:cxn>
                <a:cxn ang="0">
                  <a:pos x="96" y="0"/>
                </a:cxn>
                <a:cxn ang="0">
                  <a:pos x="0" y="90"/>
                </a:cxn>
                <a:cxn ang="0">
                  <a:pos x="281" y="335"/>
                </a:cxn>
                <a:cxn ang="0">
                  <a:pos x="281" y="335"/>
                </a:cxn>
              </a:cxnLst>
              <a:rect l="0" t="0" r="r" b="b"/>
              <a:pathLst>
                <a:path w="281" h="335">
                  <a:moveTo>
                    <a:pt x="281" y="335"/>
                  </a:moveTo>
                  <a:lnTo>
                    <a:pt x="281" y="173"/>
                  </a:lnTo>
                  <a:lnTo>
                    <a:pt x="96" y="0"/>
                  </a:lnTo>
                  <a:lnTo>
                    <a:pt x="0" y="90"/>
                  </a:lnTo>
                  <a:lnTo>
                    <a:pt x="281" y="335"/>
                  </a:lnTo>
                  <a:lnTo>
                    <a:pt x="281" y="335"/>
                  </a:lnTo>
                  <a:close/>
                </a:path>
              </a:pathLst>
            </a:custGeom>
            <a:solidFill>
              <a:schemeClr val="bg1"/>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4" name="Freeform 20"/>
            <p:cNvSpPr>
              <a:spLocks/>
            </p:cNvSpPr>
            <p:nvPr/>
          </p:nvSpPr>
          <p:spPr bwMode="hidden">
            <a:xfrm>
              <a:off x="2454" y="0"/>
              <a:ext cx="3119" cy="2678"/>
            </a:xfrm>
            <a:custGeom>
              <a:avLst/>
              <a:gdLst/>
              <a:ahLst/>
              <a:cxnLst>
                <a:cxn ang="0">
                  <a:pos x="0" y="0"/>
                </a:cxn>
                <a:cxn ang="0">
                  <a:pos x="3026" y="2680"/>
                </a:cxn>
                <a:cxn ang="0">
                  <a:pos x="3122" y="2590"/>
                </a:cxn>
                <a:cxn ang="0">
                  <a:pos x="383" y="0"/>
                </a:cxn>
                <a:cxn ang="0">
                  <a:pos x="0" y="0"/>
                </a:cxn>
                <a:cxn ang="0">
                  <a:pos x="0" y="0"/>
                </a:cxn>
              </a:cxnLst>
              <a:rect l="0" t="0" r="r" b="b"/>
              <a:pathLst>
                <a:path w="3122" h="2680">
                  <a:moveTo>
                    <a:pt x="0" y="0"/>
                  </a:moveTo>
                  <a:lnTo>
                    <a:pt x="3026" y="2680"/>
                  </a:lnTo>
                  <a:lnTo>
                    <a:pt x="3122" y="2590"/>
                  </a:lnTo>
                  <a:lnTo>
                    <a:pt x="383" y="0"/>
                  </a:lnTo>
                  <a:lnTo>
                    <a:pt x="0" y="0"/>
                  </a:lnTo>
                  <a:lnTo>
                    <a:pt x="0" y="0"/>
                  </a:lnTo>
                  <a:close/>
                </a:path>
              </a:pathLst>
            </a:custGeom>
            <a:gradFill rotWithShape="0">
              <a:gsLst>
                <a:gs pos="0">
                  <a:schemeClr val="bg1">
                    <a:gamma/>
                    <a:shade val="46275"/>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5" name="Freeform 21"/>
            <p:cNvSpPr>
              <a:spLocks/>
            </p:cNvSpPr>
            <p:nvPr/>
          </p:nvSpPr>
          <p:spPr bwMode="hidden">
            <a:xfrm>
              <a:off x="5626" y="2534"/>
              <a:ext cx="132" cy="132"/>
            </a:xfrm>
            <a:custGeom>
              <a:avLst/>
              <a:gdLst/>
              <a:ahLst/>
              <a:cxnLst>
                <a:cxn ang="0">
                  <a:pos x="132" y="132"/>
                </a:cxn>
                <a:cxn ang="0">
                  <a:pos x="0" y="0"/>
                </a:cxn>
                <a:cxn ang="0">
                  <a:pos x="0" y="0"/>
                </a:cxn>
                <a:cxn ang="0">
                  <a:pos x="132" y="132"/>
                </a:cxn>
                <a:cxn ang="0">
                  <a:pos x="132" y="132"/>
                </a:cxn>
              </a:cxnLst>
              <a:rect l="0" t="0" r="r" b="b"/>
              <a:pathLst>
                <a:path w="132" h="132">
                  <a:moveTo>
                    <a:pt x="132" y="132"/>
                  </a:moveTo>
                  <a:lnTo>
                    <a:pt x="0" y="0"/>
                  </a:lnTo>
                  <a:lnTo>
                    <a:pt x="0" y="0"/>
                  </a:lnTo>
                  <a:lnTo>
                    <a:pt x="132" y="132"/>
                  </a:lnTo>
                  <a:lnTo>
                    <a:pt x="132" y="132"/>
                  </a:lnTo>
                  <a:close/>
                </a:path>
              </a:pathLst>
            </a:custGeom>
            <a:solidFill>
              <a:srgbClr val="FF9999"/>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6" name="Freeform 22"/>
            <p:cNvSpPr>
              <a:spLocks/>
            </p:cNvSpPr>
            <p:nvPr/>
          </p:nvSpPr>
          <p:spPr bwMode="hidden">
            <a:xfrm>
              <a:off x="3112" y="0"/>
              <a:ext cx="2514" cy="2534"/>
            </a:xfrm>
            <a:custGeom>
              <a:avLst/>
              <a:gdLst/>
              <a:ahLst/>
              <a:cxnLst>
                <a:cxn ang="0">
                  <a:pos x="0" y="0"/>
                </a:cxn>
                <a:cxn ang="0">
                  <a:pos x="2517" y="2536"/>
                </a:cxn>
                <a:cxn ang="0">
                  <a:pos x="2517" y="2536"/>
                </a:cxn>
                <a:cxn ang="0">
                  <a:pos x="66" y="0"/>
                </a:cxn>
                <a:cxn ang="0">
                  <a:pos x="0" y="0"/>
                </a:cxn>
                <a:cxn ang="0">
                  <a:pos x="0" y="0"/>
                </a:cxn>
              </a:cxnLst>
              <a:rect l="0" t="0" r="r" b="b"/>
              <a:pathLst>
                <a:path w="2517" h="2536">
                  <a:moveTo>
                    <a:pt x="0" y="0"/>
                  </a:moveTo>
                  <a:lnTo>
                    <a:pt x="2517" y="2536"/>
                  </a:lnTo>
                  <a:lnTo>
                    <a:pt x="2517" y="2536"/>
                  </a:lnTo>
                  <a:lnTo>
                    <a:pt x="66" y="0"/>
                  </a:lnTo>
                  <a:lnTo>
                    <a:pt x="0" y="0"/>
                  </a:lnTo>
                  <a:lnTo>
                    <a:pt x="0" y="0"/>
                  </a:lnTo>
                  <a:close/>
                </a:path>
              </a:pathLst>
            </a:custGeom>
            <a:gradFill rotWithShape="0">
              <a:gsLst>
                <a:gs pos="0">
                  <a:schemeClr val="bg1">
                    <a:gamma/>
                    <a:shade val="51373"/>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7" name="Freeform 23"/>
            <p:cNvSpPr>
              <a:spLocks/>
            </p:cNvSpPr>
            <p:nvPr/>
          </p:nvSpPr>
          <p:spPr bwMode="hidden">
            <a:xfrm>
              <a:off x="3488" y="0"/>
              <a:ext cx="2198" cy="2480"/>
            </a:xfrm>
            <a:custGeom>
              <a:avLst/>
              <a:gdLst/>
              <a:ahLst/>
              <a:cxnLst>
                <a:cxn ang="0">
                  <a:pos x="0" y="0"/>
                </a:cxn>
                <a:cxn ang="0">
                  <a:pos x="2188" y="2482"/>
                </a:cxn>
                <a:cxn ang="0">
                  <a:pos x="2200" y="2476"/>
                </a:cxn>
                <a:cxn ang="0">
                  <a:pos x="317" y="0"/>
                </a:cxn>
                <a:cxn ang="0">
                  <a:pos x="0" y="0"/>
                </a:cxn>
                <a:cxn ang="0">
                  <a:pos x="0" y="0"/>
                </a:cxn>
              </a:cxnLst>
              <a:rect l="0" t="0" r="r" b="b"/>
              <a:pathLst>
                <a:path w="2200" h="2482">
                  <a:moveTo>
                    <a:pt x="0" y="0"/>
                  </a:moveTo>
                  <a:lnTo>
                    <a:pt x="2188" y="2482"/>
                  </a:lnTo>
                  <a:lnTo>
                    <a:pt x="2200" y="2476"/>
                  </a:lnTo>
                  <a:lnTo>
                    <a:pt x="317" y="0"/>
                  </a:lnTo>
                  <a:lnTo>
                    <a:pt x="0" y="0"/>
                  </a:lnTo>
                  <a:lnTo>
                    <a:pt x="0" y="0"/>
                  </a:lnTo>
                  <a:close/>
                </a:path>
              </a:pathLst>
            </a:custGeom>
            <a:gradFill rotWithShape="0">
              <a:gsLst>
                <a:gs pos="0">
                  <a:schemeClr val="bg2">
                    <a:gamma/>
                    <a:shade val="78824"/>
                    <a:invGamma/>
                  </a:schemeClr>
                </a:gs>
                <a:gs pos="100000">
                  <a:schemeClr val="bg2"/>
                </a:gs>
              </a:gsLst>
              <a:lin ang="5400000" scaled="1"/>
            </a:gradFill>
            <a:ln w="9525" cap="flat" cmpd="sng">
              <a:noFill/>
              <a:prstDash val="solid"/>
              <a:round/>
              <a:headEnd type="none" w="med" len="med"/>
              <a:tailEnd type="none" w="med" len="med"/>
            </a:ln>
            <a:effectLst/>
          </p:spPr>
          <p:txBody>
            <a:bodyPr/>
            <a:lstStyle/>
            <a:p>
              <a:pPr fontAlgn="base">
                <a:spcBef>
                  <a:spcPct val="0"/>
                </a:spcBef>
                <a:spcAft>
                  <a:spcPct val="0"/>
                </a:spcAft>
              </a:pPr>
              <a:endParaRPr lang="en-US">
                <a:solidFill>
                  <a:srgbClr val="FFFFFF"/>
                </a:solidFill>
              </a:endParaRPr>
            </a:p>
          </p:txBody>
        </p:sp>
        <p:sp>
          <p:nvSpPr>
            <p:cNvPr id="251928" name="Freeform 24"/>
            <p:cNvSpPr>
              <a:spLocks/>
            </p:cNvSpPr>
            <p:nvPr/>
          </p:nvSpPr>
          <p:spPr bwMode="hidden">
            <a:xfrm>
              <a:off x="5674" y="2474"/>
              <a:ext cx="84" cy="96"/>
            </a:xfrm>
            <a:custGeom>
              <a:avLst/>
              <a:gdLst/>
              <a:ahLst/>
              <a:cxnLst>
                <a:cxn ang="0">
                  <a:pos x="84" y="96"/>
                </a:cxn>
                <a:cxn ang="0">
                  <a:pos x="84" y="90"/>
                </a:cxn>
                <a:cxn ang="0">
                  <a:pos x="12" y="0"/>
                </a:cxn>
                <a:cxn ang="0">
                  <a:pos x="0" y="6"/>
                </a:cxn>
                <a:cxn ang="0">
                  <a:pos x="84" y="96"/>
                </a:cxn>
                <a:cxn ang="0">
                  <a:pos x="84" y="96"/>
                </a:cxn>
              </a:cxnLst>
              <a:rect l="0" t="0" r="r" b="b"/>
              <a:pathLst>
                <a:path w="84" h="96">
                  <a:moveTo>
                    <a:pt x="84" y="96"/>
                  </a:moveTo>
                  <a:lnTo>
                    <a:pt x="84" y="90"/>
                  </a:lnTo>
                  <a:lnTo>
                    <a:pt x="12" y="0"/>
                  </a:lnTo>
                  <a:lnTo>
                    <a:pt x="0" y="6"/>
                  </a:lnTo>
                  <a:lnTo>
                    <a:pt x="84" y="96"/>
                  </a:lnTo>
                  <a:lnTo>
                    <a:pt x="84" y="96"/>
                  </a:lnTo>
                  <a:close/>
                </a:path>
              </a:pathLst>
            </a:custGeom>
            <a:gradFill rotWithShape="0">
              <a:gsLst>
                <a:gs pos="0">
                  <a:schemeClr val="bg1"/>
                </a:gs>
                <a:gs pos="100000">
                  <a:schemeClr val="bg1">
                    <a:gamma/>
                    <a:tint val="90980"/>
                    <a:invGamma/>
                  </a:schemeClr>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29" name="Freeform 25"/>
            <p:cNvSpPr>
              <a:spLocks/>
            </p:cNvSpPr>
            <p:nvPr/>
          </p:nvSpPr>
          <p:spPr bwMode="hidden">
            <a:xfrm>
              <a:off x="5603" y="850"/>
              <a:ext cx="155" cy="516"/>
            </a:xfrm>
            <a:custGeom>
              <a:avLst/>
              <a:gdLst/>
              <a:ahLst/>
              <a:cxnLst>
                <a:cxn ang="0">
                  <a:pos x="155" y="516"/>
                </a:cxn>
                <a:cxn ang="0">
                  <a:pos x="155" y="204"/>
                </a:cxn>
                <a:cxn ang="0">
                  <a:pos x="77" y="0"/>
                </a:cxn>
                <a:cxn ang="0">
                  <a:pos x="0" y="192"/>
                </a:cxn>
                <a:cxn ang="0">
                  <a:pos x="155" y="516"/>
                </a:cxn>
                <a:cxn ang="0">
                  <a:pos x="155" y="516"/>
                </a:cxn>
              </a:cxnLst>
              <a:rect l="0" t="0" r="r" b="b"/>
              <a:pathLst>
                <a:path w="155" h="516">
                  <a:moveTo>
                    <a:pt x="155" y="516"/>
                  </a:moveTo>
                  <a:lnTo>
                    <a:pt x="155" y="204"/>
                  </a:lnTo>
                  <a:lnTo>
                    <a:pt x="77" y="0"/>
                  </a:lnTo>
                  <a:lnTo>
                    <a:pt x="0" y="192"/>
                  </a:lnTo>
                  <a:lnTo>
                    <a:pt x="155" y="516"/>
                  </a:lnTo>
                  <a:lnTo>
                    <a:pt x="155" y="516"/>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0" name="Freeform 26"/>
            <p:cNvSpPr>
              <a:spLocks/>
            </p:cNvSpPr>
            <p:nvPr/>
          </p:nvSpPr>
          <p:spPr bwMode="hidden">
            <a:xfrm>
              <a:off x="5107" y="0"/>
              <a:ext cx="573" cy="1042"/>
            </a:xfrm>
            <a:custGeom>
              <a:avLst/>
              <a:gdLst/>
              <a:ahLst/>
              <a:cxnLst>
                <a:cxn ang="0">
                  <a:pos x="0" y="0"/>
                </a:cxn>
                <a:cxn ang="0">
                  <a:pos x="497" y="1043"/>
                </a:cxn>
                <a:cxn ang="0">
                  <a:pos x="574" y="851"/>
                </a:cxn>
                <a:cxn ang="0">
                  <a:pos x="251" y="0"/>
                </a:cxn>
                <a:cxn ang="0">
                  <a:pos x="0" y="0"/>
                </a:cxn>
                <a:cxn ang="0">
                  <a:pos x="0" y="0"/>
                </a:cxn>
              </a:cxnLst>
              <a:rect l="0" t="0" r="r" b="b"/>
              <a:pathLst>
                <a:path w="574" h="1043">
                  <a:moveTo>
                    <a:pt x="0" y="0"/>
                  </a:moveTo>
                  <a:lnTo>
                    <a:pt x="497" y="1043"/>
                  </a:lnTo>
                  <a:lnTo>
                    <a:pt x="574" y="851"/>
                  </a:lnTo>
                  <a:lnTo>
                    <a:pt x="251" y="0"/>
                  </a:lnTo>
                  <a:lnTo>
                    <a:pt x="0" y="0"/>
                  </a:lnTo>
                  <a:lnTo>
                    <a:pt x="0" y="0"/>
                  </a:lnTo>
                  <a:close/>
                </a:path>
              </a:pathLst>
            </a:custGeom>
            <a:gradFill rotWithShape="0">
              <a:gsLst>
                <a:gs pos="0">
                  <a:schemeClr val="bg2">
                    <a:gamma/>
                    <a:shade val="66667"/>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1" name="Freeform 27"/>
            <p:cNvSpPr>
              <a:spLocks/>
            </p:cNvSpPr>
            <p:nvPr/>
          </p:nvSpPr>
          <p:spPr bwMode="hidden">
            <a:xfrm>
              <a:off x="5411" y="0"/>
              <a:ext cx="341" cy="796"/>
            </a:xfrm>
            <a:custGeom>
              <a:avLst/>
              <a:gdLst/>
              <a:ahLst/>
              <a:cxnLst>
                <a:cxn ang="0">
                  <a:pos x="144" y="0"/>
                </a:cxn>
                <a:cxn ang="0">
                  <a:pos x="0" y="0"/>
                </a:cxn>
                <a:cxn ang="0">
                  <a:pos x="287" y="797"/>
                </a:cxn>
                <a:cxn ang="0">
                  <a:pos x="341" y="653"/>
                </a:cxn>
                <a:cxn ang="0">
                  <a:pos x="144" y="0"/>
                </a:cxn>
                <a:cxn ang="0">
                  <a:pos x="144" y="0"/>
                </a:cxn>
              </a:cxnLst>
              <a:rect l="0" t="0" r="r" b="b"/>
              <a:pathLst>
                <a:path w="341" h="797">
                  <a:moveTo>
                    <a:pt x="144" y="0"/>
                  </a:moveTo>
                  <a:lnTo>
                    <a:pt x="0" y="0"/>
                  </a:lnTo>
                  <a:lnTo>
                    <a:pt x="287" y="797"/>
                  </a:lnTo>
                  <a:lnTo>
                    <a:pt x="341" y="653"/>
                  </a:lnTo>
                  <a:lnTo>
                    <a:pt x="144" y="0"/>
                  </a:lnTo>
                  <a:lnTo>
                    <a:pt x="144" y="0"/>
                  </a:lnTo>
                  <a:close/>
                </a:path>
              </a:pathLst>
            </a:custGeom>
            <a:gradFill rotWithShape="0">
              <a:gsLst>
                <a:gs pos="0">
                  <a:schemeClr val="bg2">
                    <a:gamma/>
                    <a:shade val="6980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2" name="Freeform 28"/>
            <p:cNvSpPr>
              <a:spLocks/>
            </p:cNvSpPr>
            <p:nvPr/>
          </p:nvSpPr>
          <p:spPr bwMode="hidden">
            <a:xfrm>
              <a:off x="5698" y="653"/>
              <a:ext cx="60" cy="311"/>
            </a:xfrm>
            <a:custGeom>
              <a:avLst/>
              <a:gdLst/>
              <a:ahLst/>
              <a:cxnLst>
                <a:cxn ang="0">
                  <a:pos x="0" y="144"/>
                </a:cxn>
                <a:cxn ang="0">
                  <a:pos x="60" y="312"/>
                </a:cxn>
                <a:cxn ang="0">
                  <a:pos x="60" y="6"/>
                </a:cxn>
                <a:cxn ang="0">
                  <a:pos x="54" y="0"/>
                </a:cxn>
                <a:cxn ang="0">
                  <a:pos x="0" y="144"/>
                </a:cxn>
                <a:cxn ang="0">
                  <a:pos x="0" y="144"/>
                </a:cxn>
              </a:cxnLst>
              <a:rect l="0" t="0" r="r" b="b"/>
              <a:pathLst>
                <a:path w="60" h="312">
                  <a:moveTo>
                    <a:pt x="0" y="144"/>
                  </a:moveTo>
                  <a:lnTo>
                    <a:pt x="60" y="312"/>
                  </a:lnTo>
                  <a:lnTo>
                    <a:pt x="60" y="6"/>
                  </a:lnTo>
                  <a:lnTo>
                    <a:pt x="54" y="0"/>
                  </a:lnTo>
                  <a:lnTo>
                    <a:pt x="0" y="144"/>
                  </a:lnTo>
                  <a:lnTo>
                    <a:pt x="0" y="144"/>
                  </a:lnTo>
                  <a:close/>
                </a:path>
              </a:pathLst>
            </a:custGeom>
            <a:solidFill>
              <a:schemeClr val="bg2"/>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3" name="Freeform 29"/>
            <p:cNvSpPr>
              <a:spLocks/>
            </p:cNvSpPr>
            <p:nvPr/>
          </p:nvSpPr>
          <p:spPr bwMode="hidden">
            <a:xfrm>
              <a:off x="2" y="1601"/>
              <a:ext cx="5752" cy="1864"/>
            </a:xfrm>
            <a:custGeom>
              <a:avLst/>
              <a:gdLst/>
              <a:ahLst/>
              <a:cxnLst>
                <a:cxn ang="0">
                  <a:pos x="0" y="371"/>
                </a:cxn>
                <a:cxn ang="0">
                  <a:pos x="5740" y="1864"/>
                </a:cxn>
                <a:cxn ang="0">
                  <a:pos x="5740" y="1834"/>
                </a:cxn>
                <a:cxn ang="0">
                  <a:pos x="0" y="0"/>
                </a:cxn>
                <a:cxn ang="0">
                  <a:pos x="0" y="371"/>
                </a:cxn>
                <a:cxn ang="0">
                  <a:pos x="0" y="371"/>
                </a:cxn>
              </a:cxnLst>
              <a:rect l="0" t="0" r="r" b="b"/>
              <a:pathLst>
                <a:path w="5740" h="1864">
                  <a:moveTo>
                    <a:pt x="0" y="371"/>
                  </a:moveTo>
                  <a:lnTo>
                    <a:pt x="5740" y="1864"/>
                  </a:lnTo>
                  <a:lnTo>
                    <a:pt x="5740" y="1834"/>
                  </a:lnTo>
                  <a:lnTo>
                    <a:pt x="0" y="0"/>
                  </a:lnTo>
                  <a:lnTo>
                    <a:pt x="0" y="371"/>
                  </a:lnTo>
                  <a:lnTo>
                    <a:pt x="0" y="371"/>
                  </a:lnTo>
                  <a:close/>
                </a:path>
              </a:pathLst>
            </a:custGeom>
            <a:gradFill rotWithShape="0">
              <a:gsLst>
                <a:gs pos="0">
                  <a:schemeClr val="bg1">
                    <a:gamma/>
                    <a:shade val="6352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4" name="Freeform 30"/>
            <p:cNvSpPr>
              <a:spLocks/>
            </p:cNvSpPr>
            <p:nvPr/>
          </p:nvSpPr>
          <p:spPr bwMode="hidden">
            <a:xfrm>
              <a:off x="5754" y="3483"/>
              <a:ext cx="6" cy="6"/>
            </a:xfrm>
            <a:custGeom>
              <a:avLst/>
              <a:gdLst/>
              <a:ahLst/>
              <a:cxnLst>
                <a:cxn ang="0">
                  <a:pos x="6" y="6"/>
                </a:cxn>
                <a:cxn ang="0">
                  <a:pos x="0" y="0"/>
                </a:cxn>
                <a:cxn ang="0">
                  <a:pos x="0" y="6"/>
                </a:cxn>
                <a:cxn ang="0">
                  <a:pos x="6" y="6"/>
                </a:cxn>
                <a:cxn ang="0">
                  <a:pos x="6" y="6"/>
                </a:cxn>
              </a:cxnLst>
              <a:rect l="0" t="0" r="r" b="b"/>
              <a:pathLst>
                <a:path w="6" h="6">
                  <a:moveTo>
                    <a:pt x="6" y="6"/>
                  </a:moveTo>
                  <a:lnTo>
                    <a:pt x="0" y="0"/>
                  </a:lnTo>
                  <a:lnTo>
                    <a:pt x="0" y="6"/>
                  </a:lnTo>
                  <a:lnTo>
                    <a:pt x="6" y="6"/>
                  </a:lnTo>
                  <a:lnTo>
                    <a:pt x="6" y="6"/>
                  </a:lnTo>
                  <a:close/>
                </a:path>
              </a:pathLst>
            </a:custGeom>
            <a:solidFill>
              <a:srgbClr val="18FF00"/>
            </a:soli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5" name="Freeform 31"/>
            <p:cNvSpPr>
              <a:spLocks/>
            </p:cNvSpPr>
            <p:nvPr/>
          </p:nvSpPr>
          <p:spPr bwMode="hidden">
            <a:xfrm>
              <a:off x="2" y="2152"/>
              <a:ext cx="5752" cy="1337"/>
            </a:xfrm>
            <a:custGeom>
              <a:avLst/>
              <a:gdLst/>
              <a:ahLst/>
              <a:cxnLst>
                <a:cxn ang="0">
                  <a:pos x="0" y="366"/>
                </a:cxn>
                <a:cxn ang="0">
                  <a:pos x="5740" y="1337"/>
                </a:cxn>
                <a:cxn ang="0">
                  <a:pos x="5740" y="1331"/>
                </a:cxn>
                <a:cxn ang="0">
                  <a:pos x="0" y="0"/>
                </a:cxn>
                <a:cxn ang="0">
                  <a:pos x="0" y="366"/>
                </a:cxn>
                <a:cxn ang="0">
                  <a:pos x="0" y="366"/>
                </a:cxn>
              </a:cxnLst>
              <a:rect l="0" t="0" r="r" b="b"/>
              <a:pathLst>
                <a:path w="5740" h="1337">
                  <a:moveTo>
                    <a:pt x="0" y="366"/>
                  </a:moveTo>
                  <a:lnTo>
                    <a:pt x="5740" y="1337"/>
                  </a:lnTo>
                  <a:lnTo>
                    <a:pt x="5740" y="1331"/>
                  </a:lnTo>
                  <a:lnTo>
                    <a:pt x="0" y="0"/>
                  </a:lnTo>
                  <a:lnTo>
                    <a:pt x="0" y="366"/>
                  </a:lnTo>
                  <a:lnTo>
                    <a:pt x="0" y="366"/>
                  </a:lnTo>
                  <a:close/>
                </a:path>
              </a:pathLst>
            </a:custGeom>
            <a:gradFill rotWithShape="0">
              <a:gsLst>
                <a:gs pos="0">
                  <a:schemeClr val="bg1">
                    <a:gamma/>
                    <a:shade val="6078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6" name="Freeform 32"/>
            <p:cNvSpPr>
              <a:spLocks/>
            </p:cNvSpPr>
            <p:nvPr/>
          </p:nvSpPr>
          <p:spPr bwMode="hidden">
            <a:xfrm>
              <a:off x="2" y="3177"/>
              <a:ext cx="5752" cy="414"/>
            </a:xfrm>
            <a:custGeom>
              <a:avLst/>
              <a:gdLst/>
              <a:ahLst/>
              <a:cxnLst>
                <a:cxn ang="0">
                  <a:pos x="0" y="48"/>
                </a:cxn>
                <a:cxn ang="0">
                  <a:pos x="5740" y="414"/>
                </a:cxn>
                <a:cxn ang="0">
                  <a:pos x="5740" y="402"/>
                </a:cxn>
                <a:cxn ang="0">
                  <a:pos x="0" y="0"/>
                </a:cxn>
                <a:cxn ang="0">
                  <a:pos x="0" y="48"/>
                </a:cxn>
                <a:cxn ang="0">
                  <a:pos x="0" y="48"/>
                </a:cxn>
              </a:cxnLst>
              <a:rect l="0" t="0" r="r" b="b"/>
              <a:pathLst>
                <a:path w="5740" h="414">
                  <a:moveTo>
                    <a:pt x="0" y="48"/>
                  </a:moveTo>
                  <a:lnTo>
                    <a:pt x="5740" y="414"/>
                  </a:lnTo>
                  <a:lnTo>
                    <a:pt x="5740" y="402"/>
                  </a:lnTo>
                  <a:lnTo>
                    <a:pt x="0" y="0"/>
                  </a:lnTo>
                  <a:lnTo>
                    <a:pt x="0" y="48"/>
                  </a:lnTo>
                  <a:lnTo>
                    <a:pt x="0" y="48"/>
                  </a:lnTo>
                  <a:close/>
                </a:path>
              </a:pathLst>
            </a:custGeom>
            <a:gradFill rotWithShape="0">
              <a:gsLst>
                <a:gs pos="0">
                  <a:schemeClr val="bg1">
                    <a:gamma/>
                    <a:shade val="84706"/>
                    <a:invGamma/>
                  </a:schemeClr>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7" name="Freeform 33"/>
            <p:cNvSpPr>
              <a:spLocks/>
            </p:cNvSpPr>
            <p:nvPr/>
          </p:nvSpPr>
          <p:spPr bwMode="hidden">
            <a:xfrm>
              <a:off x="1297" y="0"/>
              <a:ext cx="4457" cy="3177"/>
            </a:xfrm>
            <a:custGeom>
              <a:avLst/>
              <a:gdLst/>
              <a:ahLst/>
              <a:cxnLst>
                <a:cxn ang="0">
                  <a:pos x="0" y="0"/>
                </a:cxn>
                <a:cxn ang="0">
                  <a:pos x="4448" y="3177"/>
                </a:cxn>
                <a:cxn ang="0">
                  <a:pos x="4448" y="3153"/>
                </a:cxn>
                <a:cxn ang="0">
                  <a:pos x="125" y="0"/>
                </a:cxn>
                <a:cxn ang="0">
                  <a:pos x="0" y="0"/>
                </a:cxn>
                <a:cxn ang="0">
                  <a:pos x="0" y="0"/>
                </a:cxn>
              </a:cxnLst>
              <a:rect l="0" t="0" r="r" b="b"/>
              <a:pathLst>
                <a:path w="4448" h="3177">
                  <a:moveTo>
                    <a:pt x="0" y="0"/>
                  </a:moveTo>
                  <a:lnTo>
                    <a:pt x="4448" y="3177"/>
                  </a:lnTo>
                  <a:lnTo>
                    <a:pt x="4448" y="3153"/>
                  </a:lnTo>
                  <a:lnTo>
                    <a:pt x="125" y="0"/>
                  </a:lnTo>
                  <a:lnTo>
                    <a:pt x="0" y="0"/>
                  </a:lnTo>
                  <a:lnTo>
                    <a:pt x="0" y="0"/>
                  </a:lnTo>
                  <a:close/>
                </a:path>
              </a:pathLst>
            </a:custGeom>
            <a:gradFill rotWithShape="0">
              <a:gsLst>
                <a:gs pos="0">
                  <a:schemeClr val="bg1">
                    <a:gamma/>
                    <a:shade val="4862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8" name="Freeform 34"/>
            <p:cNvSpPr>
              <a:spLocks/>
            </p:cNvSpPr>
            <p:nvPr/>
          </p:nvSpPr>
          <p:spPr bwMode="hidden">
            <a:xfrm>
              <a:off x="3321" y="0"/>
              <a:ext cx="2433" cy="2614"/>
            </a:xfrm>
            <a:custGeom>
              <a:avLst/>
              <a:gdLst/>
              <a:ahLst/>
              <a:cxnLst>
                <a:cxn ang="0">
                  <a:pos x="0" y="0"/>
                </a:cxn>
                <a:cxn ang="0">
                  <a:pos x="2428" y="2614"/>
                </a:cxn>
                <a:cxn ang="0">
                  <a:pos x="2428" y="2608"/>
                </a:cxn>
                <a:cxn ang="0">
                  <a:pos x="66" y="0"/>
                </a:cxn>
                <a:cxn ang="0">
                  <a:pos x="0" y="0"/>
                </a:cxn>
                <a:cxn ang="0">
                  <a:pos x="0" y="0"/>
                </a:cxn>
              </a:cxnLst>
              <a:rect l="0" t="0" r="r" b="b"/>
              <a:pathLst>
                <a:path w="2428" h="2614">
                  <a:moveTo>
                    <a:pt x="0" y="0"/>
                  </a:moveTo>
                  <a:lnTo>
                    <a:pt x="2428" y="2614"/>
                  </a:lnTo>
                  <a:lnTo>
                    <a:pt x="2428" y="2608"/>
                  </a:lnTo>
                  <a:lnTo>
                    <a:pt x="66" y="0"/>
                  </a:lnTo>
                  <a:lnTo>
                    <a:pt x="0" y="0"/>
                  </a:lnTo>
                  <a:lnTo>
                    <a:pt x="0" y="0"/>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39" name="Freeform 35"/>
            <p:cNvSpPr>
              <a:spLocks/>
            </p:cNvSpPr>
            <p:nvPr/>
          </p:nvSpPr>
          <p:spPr bwMode="hidden">
            <a:xfrm>
              <a:off x="3950" y="0"/>
              <a:ext cx="1804" cy="2464"/>
            </a:xfrm>
            <a:custGeom>
              <a:avLst/>
              <a:gdLst/>
              <a:ahLst/>
              <a:cxnLst>
                <a:cxn ang="0">
                  <a:pos x="485" y="0"/>
                </a:cxn>
                <a:cxn ang="0">
                  <a:pos x="0" y="0"/>
                </a:cxn>
                <a:cxn ang="0">
                  <a:pos x="1800" y="2464"/>
                </a:cxn>
                <a:cxn ang="0">
                  <a:pos x="1800" y="2248"/>
                </a:cxn>
                <a:cxn ang="0">
                  <a:pos x="1794" y="2248"/>
                </a:cxn>
                <a:cxn ang="0">
                  <a:pos x="485" y="0"/>
                </a:cxn>
                <a:cxn ang="0">
                  <a:pos x="485" y="0"/>
                </a:cxn>
              </a:cxnLst>
              <a:rect l="0" t="0" r="r" b="b"/>
              <a:pathLst>
                <a:path w="1800" h="2464">
                  <a:moveTo>
                    <a:pt x="485" y="0"/>
                  </a:moveTo>
                  <a:lnTo>
                    <a:pt x="0" y="0"/>
                  </a:lnTo>
                  <a:lnTo>
                    <a:pt x="1800" y="2464"/>
                  </a:lnTo>
                  <a:lnTo>
                    <a:pt x="1800" y="2248"/>
                  </a:lnTo>
                  <a:lnTo>
                    <a:pt x="1794" y="2248"/>
                  </a:lnTo>
                  <a:lnTo>
                    <a:pt x="485" y="0"/>
                  </a:lnTo>
                  <a:lnTo>
                    <a:pt x="485" y="0"/>
                  </a:lnTo>
                  <a:close/>
                </a:path>
              </a:pathLst>
            </a:custGeom>
            <a:gradFill rotWithShape="0">
              <a:gsLst>
                <a:gs pos="0">
                  <a:schemeClr val="bg2">
                    <a:gamma/>
                    <a:shade val="78824"/>
                    <a:invGamma/>
                  </a:schemeClr>
                </a:gs>
                <a:gs pos="100000">
                  <a:schemeClr val="bg2"/>
                </a:gs>
              </a:gsLst>
              <a:lin ang="54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40" name="Freeform 36"/>
            <p:cNvSpPr>
              <a:spLocks/>
            </p:cNvSpPr>
            <p:nvPr/>
          </p:nvSpPr>
          <p:spPr bwMode="hidden">
            <a:xfrm>
              <a:off x="4519" y="0"/>
              <a:ext cx="1235" cy="2074"/>
            </a:xfrm>
            <a:custGeom>
              <a:avLst/>
              <a:gdLst/>
              <a:ahLst/>
              <a:cxnLst>
                <a:cxn ang="0">
                  <a:pos x="0" y="0"/>
                </a:cxn>
                <a:cxn ang="0">
                  <a:pos x="1232" y="2074"/>
                </a:cxn>
                <a:cxn ang="0">
                  <a:pos x="1232" y="2038"/>
                </a:cxn>
                <a:cxn ang="0">
                  <a:pos x="42" y="0"/>
                </a:cxn>
                <a:cxn ang="0">
                  <a:pos x="0" y="0"/>
                </a:cxn>
                <a:cxn ang="0">
                  <a:pos x="0" y="0"/>
                </a:cxn>
              </a:cxnLst>
              <a:rect l="0" t="0" r="r" b="b"/>
              <a:pathLst>
                <a:path w="1232" h="2074">
                  <a:moveTo>
                    <a:pt x="0" y="0"/>
                  </a:moveTo>
                  <a:lnTo>
                    <a:pt x="1232" y="2074"/>
                  </a:lnTo>
                  <a:lnTo>
                    <a:pt x="1232" y="2038"/>
                  </a:lnTo>
                  <a:lnTo>
                    <a:pt x="42" y="0"/>
                  </a:lnTo>
                  <a:lnTo>
                    <a:pt x="0" y="0"/>
                  </a:lnTo>
                  <a:lnTo>
                    <a:pt x="0" y="0"/>
                  </a:lnTo>
                  <a:close/>
                </a:path>
              </a:pathLst>
            </a:custGeom>
            <a:gradFill rotWithShape="0">
              <a:gsLst>
                <a:gs pos="0">
                  <a:schemeClr val="bg1">
                    <a:gamma/>
                    <a:shade val="57647"/>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41" name="Freeform 37"/>
            <p:cNvSpPr>
              <a:spLocks/>
            </p:cNvSpPr>
            <p:nvPr/>
          </p:nvSpPr>
          <p:spPr bwMode="hidden">
            <a:xfrm>
              <a:off x="4694" y="0"/>
              <a:ext cx="1060" cy="1936"/>
            </a:xfrm>
            <a:custGeom>
              <a:avLst/>
              <a:gdLst/>
              <a:ahLst/>
              <a:cxnLst>
                <a:cxn ang="0">
                  <a:pos x="0" y="0"/>
                </a:cxn>
                <a:cxn ang="0">
                  <a:pos x="1058" y="1936"/>
                </a:cxn>
                <a:cxn ang="0">
                  <a:pos x="1058" y="1930"/>
                </a:cxn>
                <a:cxn ang="0">
                  <a:pos x="54" y="0"/>
                </a:cxn>
                <a:cxn ang="0">
                  <a:pos x="0" y="0"/>
                </a:cxn>
                <a:cxn ang="0">
                  <a:pos x="0" y="0"/>
                </a:cxn>
              </a:cxnLst>
              <a:rect l="0" t="0" r="r" b="b"/>
              <a:pathLst>
                <a:path w="1058" h="1936">
                  <a:moveTo>
                    <a:pt x="0" y="0"/>
                  </a:moveTo>
                  <a:lnTo>
                    <a:pt x="1058" y="1936"/>
                  </a:lnTo>
                  <a:lnTo>
                    <a:pt x="1058" y="1930"/>
                  </a:lnTo>
                  <a:lnTo>
                    <a:pt x="54" y="0"/>
                  </a:lnTo>
                  <a:lnTo>
                    <a:pt x="0" y="0"/>
                  </a:lnTo>
                  <a:lnTo>
                    <a:pt x="0" y="0"/>
                  </a:lnTo>
                  <a:close/>
                </a:path>
              </a:pathLst>
            </a:custGeom>
            <a:gradFill rotWithShape="0">
              <a:gsLst>
                <a:gs pos="0">
                  <a:schemeClr val="bg1">
                    <a:gamma/>
                    <a:shade val="72549"/>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42" name="Freeform 38"/>
            <p:cNvSpPr>
              <a:spLocks/>
            </p:cNvSpPr>
            <p:nvPr/>
          </p:nvSpPr>
          <p:spPr bwMode="hidden">
            <a:xfrm>
              <a:off x="4981" y="0"/>
              <a:ext cx="773" cy="1487"/>
            </a:xfrm>
            <a:custGeom>
              <a:avLst/>
              <a:gdLst/>
              <a:ahLst/>
              <a:cxnLst>
                <a:cxn ang="0">
                  <a:pos x="771" y="1433"/>
                </a:cxn>
                <a:cxn ang="0">
                  <a:pos x="42" y="0"/>
                </a:cxn>
                <a:cxn ang="0">
                  <a:pos x="0" y="0"/>
                </a:cxn>
                <a:cxn ang="0">
                  <a:pos x="771" y="1487"/>
                </a:cxn>
                <a:cxn ang="0">
                  <a:pos x="771" y="1433"/>
                </a:cxn>
                <a:cxn ang="0">
                  <a:pos x="771" y="1433"/>
                </a:cxn>
              </a:cxnLst>
              <a:rect l="0" t="0" r="r" b="b"/>
              <a:pathLst>
                <a:path w="771" h="1487">
                  <a:moveTo>
                    <a:pt x="771" y="1433"/>
                  </a:moveTo>
                  <a:lnTo>
                    <a:pt x="42" y="0"/>
                  </a:lnTo>
                  <a:lnTo>
                    <a:pt x="0" y="0"/>
                  </a:lnTo>
                  <a:lnTo>
                    <a:pt x="771" y="1487"/>
                  </a:lnTo>
                  <a:lnTo>
                    <a:pt x="771" y="1433"/>
                  </a:lnTo>
                  <a:lnTo>
                    <a:pt x="771" y="1433"/>
                  </a:lnTo>
                  <a:close/>
                </a:path>
              </a:pathLst>
            </a:custGeom>
            <a:gradFill rotWithShape="0">
              <a:gsLst>
                <a:gs pos="0">
                  <a:schemeClr val="bg1">
                    <a:gamma/>
                    <a:shade val="78824"/>
                    <a:invGamma/>
                  </a:schemeClr>
                </a:gs>
                <a:gs pos="100000">
                  <a:schemeClr val="bg1"/>
                </a:gs>
              </a:gsLst>
              <a:lin ang="2700000" scaled="1"/>
            </a:gradFill>
            <a:ln w="9525">
              <a:noFill/>
              <a:round/>
              <a:headEnd/>
              <a:tailEnd/>
            </a:ln>
          </p:spPr>
          <p:txBody>
            <a:bodyPr/>
            <a:lstStyle/>
            <a:p>
              <a:pPr fontAlgn="base">
                <a:spcBef>
                  <a:spcPct val="0"/>
                </a:spcBef>
                <a:spcAft>
                  <a:spcPct val="0"/>
                </a:spcAft>
              </a:pPr>
              <a:endParaRPr lang="en-US">
                <a:solidFill>
                  <a:srgbClr val="FFFFFF"/>
                </a:solidFill>
              </a:endParaRPr>
            </a:p>
          </p:txBody>
        </p:sp>
        <p:grpSp>
          <p:nvGrpSpPr>
            <p:cNvPr id="3" name="Group 39"/>
            <p:cNvGrpSpPr>
              <a:grpSpLocks/>
            </p:cNvGrpSpPr>
            <p:nvPr userDrawn="1"/>
          </p:nvGrpSpPr>
          <p:grpSpPr bwMode="auto">
            <a:xfrm>
              <a:off x="0" y="1632"/>
              <a:ext cx="5758" cy="1858"/>
              <a:chOff x="0" y="1632"/>
              <a:chExt cx="5758" cy="1858"/>
            </a:xfrm>
          </p:grpSpPr>
          <p:sp>
            <p:nvSpPr>
              <p:cNvPr id="251944" name="Freeform 40"/>
              <p:cNvSpPr>
                <a:spLocks/>
              </p:cNvSpPr>
              <p:nvPr/>
            </p:nvSpPr>
            <p:spPr bwMode="hidden">
              <a:xfrm>
                <a:off x="0" y="1632"/>
                <a:ext cx="3670" cy="1313"/>
              </a:xfrm>
              <a:custGeom>
                <a:avLst/>
                <a:gdLst/>
                <a:ahLst/>
                <a:cxnLst>
                  <a:cxn ang="0">
                    <a:pos x="0" y="0"/>
                  </a:cxn>
                  <a:cxn ang="0">
                    <a:pos x="0" y="366"/>
                  </a:cxn>
                  <a:cxn ang="0">
                    <a:pos x="3635" y="1313"/>
                  </a:cxn>
                  <a:cxn ang="0">
                    <a:pos x="3647" y="1235"/>
                  </a:cxn>
                  <a:cxn ang="0">
                    <a:pos x="3659" y="1163"/>
                  </a:cxn>
                  <a:cxn ang="0">
                    <a:pos x="0" y="0"/>
                  </a:cxn>
                  <a:cxn ang="0">
                    <a:pos x="0" y="0"/>
                  </a:cxn>
                </a:cxnLst>
                <a:rect l="0" t="0" r="r" b="b"/>
                <a:pathLst>
                  <a:path w="3659" h="1313">
                    <a:moveTo>
                      <a:pt x="0" y="0"/>
                    </a:moveTo>
                    <a:lnTo>
                      <a:pt x="0" y="366"/>
                    </a:lnTo>
                    <a:lnTo>
                      <a:pt x="3635" y="1313"/>
                    </a:lnTo>
                    <a:lnTo>
                      <a:pt x="3647" y="1235"/>
                    </a:lnTo>
                    <a:lnTo>
                      <a:pt x="3659" y="1163"/>
                    </a:lnTo>
                    <a:lnTo>
                      <a:pt x="0" y="0"/>
                    </a:lnTo>
                    <a:lnTo>
                      <a:pt x="0" y="0"/>
                    </a:lnTo>
                    <a:close/>
                  </a:path>
                </a:pathLst>
              </a:custGeom>
              <a:gradFill rotWithShape="0">
                <a:gsLst>
                  <a:gs pos="0">
                    <a:schemeClr val="bg1">
                      <a:gamma/>
                      <a:shade val="72549"/>
                      <a:invGamma/>
                    </a:schemeClr>
                  </a:gs>
                  <a:gs pos="100000">
                    <a:schemeClr val="bg1"/>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sp>
            <p:nvSpPr>
              <p:cNvPr id="251945" name="Freeform 41"/>
              <p:cNvSpPr>
                <a:spLocks/>
              </p:cNvSpPr>
              <p:nvPr/>
            </p:nvSpPr>
            <p:spPr bwMode="hidden">
              <a:xfrm>
                <a:off x="3646" y="2795"/>
                <a:ext cx="2112" cy="695"/>
              </a:xfrm>
              <a:custGeom>
                <a:avLst/>
                <a:gdLst/>
                <a:ahLst/>
                <a:cxnLst>
                  <a:cxn ang="0">
                    <a:pos x="2105" y="665"/>
                  </a:cxn>
                  <a:cxn ang="0">
                    <a:pos x="24" y="0"/>
                  </a:cxn>
                  <a:cxn ang="0">
                    <a:pos x="12" y="72"/>
                  </a:cxn>
                  <a:cxn ang="0">
                    <a:pos x="0" y="150"/>
                  </a:cxn>
                  <a:cxn ang="0">
                    <a:pos x="2105" y="695"/>
                  </a:cxn>
                  <a:cxn ang="0">
                    <a:pos x="2105" y="665"/>
                  </a:cxn>
                  <a:cxn ang="0">
                    <a:pos x="2105" y="665"/>
                  </a:cxn>
                </a:cxnLst>
                <a:rect l="0" t="0" r="r" b="b"/>
                <a:pathLst>
                  <a:path w="2105" h="695">
                    <a:moveTo>
                      <a:pt x="2105" y="665"/>
                    </a:moveTo>
                    <a:lnTo>
                      <a:pt x="24" y="0"/>
                    </a:lnTo>
                    <a:lnTo>
                      <a:pt x="12" y="72"/>
                    </a:lnTo>
                    <a:lnTo>
                      <a:pt x="0" y="150"/>
                    </a:lnTo>
                    <a:lnTo>
                      <a:pt x="2105" y="695"/>
                    </a:lnTo>
                    <a:lnTo>
                      <a:pt x="2105" y="665"/>
                    </a:lnTo>
                    <a:lnTo>
                      <a:pt x="2105" y="665"/>
                    </a:lnTo>
                    <a:close/>
                  </a:path>
                </a:pathLst>
              </a:custGeom>
              <a:gradFill rotWithShape="0">
                <a:gsLst>
                  <a:gs pos="0">
                    <a:schemeClr val="bg1"/>
                  </a:gs>
                  <a:gs pos="100000">
                    <a:schemeClr val="bg1">
                      <a:gamma/>
                      <a:tint val="90980"/>
                      <a:invGamma/>
                    </a:schemeClr>
                  </a:gs>
                </a:gsLst>
                <a:lin ang="0" scaled="1"/>
              </a:gradFill>
              <a:ln w="9525">
                <a:noFill/>
                <a:round/>
                <a:headEnd/>
                <a:tailEnd/>
              </a:ln>
            </p:spPr>
            <p:txBody>
              <a:bodyPr/>
              <a:lstStyle/>
              <a:p>
                <a:pPr fontAlgn="base">
                  <a:spcBef>
                    <a:spcPct val="0"/>
                  </a:spcBef>
                  <a:spcAft>
                    <a:spcPct val="0"/>
                  </a:spcAft>
                </a:pPr>
                <a:endParaRPr lang="en-US">
                  <a:solidFill>
                    <a:srgbClr val="FFFFFF"/>
                  </a:solidFill>
                </a:endParaRPr>
              </a:p>
            </p:txBody>
          </p:sp>
        </p:grpSp>
      </p:grpSp>
      <p:sp>
        <p:nvSpPr>
          <p:cNvPr id="251946" name="Rectangle 42"/>
          <p:cNvSpPr>
            <a:spLocks noGrp="1" noChangeArrowheads="1"/>
          </p:cNvSpPr>
          <p:nvPr>
            <p:ph type="title"/>
          </p:nvPr>
        </p:nvSpPr>
        <p:spPr bwMode="auto">
          <a:xfrm>
            <a:off x="457200" y="277813"/>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1947" name="Rectangle 43"/>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51948" name="Rectangle 44"/>
          <p:cNvSpPr>
            <a:spLocks noGrp="1" noChangeArrowheads="1"/>
          </p:cNvSpPr>
          <p:nvPr>
            <p:ph type="dt" sz="half" idx="2"/>
          </p:nvPr>
        </p:nvSpPr>
        <p:spPr bwMode="auto">
          <a:xfrm>
            <a:off x="457200" y="6243639"/>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outerShdw blurRad="38100" dist="38100" dir="2700000" algn="tl">
                    <a:srgbClr val="000000"/>
                  </a:outerShdw>
                </a:effectLst>
              </a:defRPr>
            </a:lvl1pPr>
          </a:lstStyle>
          <a:p>
            <a:pPr fontAlgn="base">
              <a:spcBef>
                <a:spcPct val="0"/>
              </a:spcBef>
              <a:spcAft>
                <a:spcPct val="0"/>
              </a:spcAft>
            </a:pPr>
            <a:endParaRPr lang="en-US">
              <a:solidFill>
                <a:srgbClr val="FFFFFF"/>
              </a:solidFill>
            </a:endParaRPr>
          </a:p>
        </p:txBody>
      </p:sp>
      <p:sp>
        <p:nvSpPr>
          <p:cNvPr id="251949" name="Rectangle 4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effectLst>
                  <a:outerShdw blurRad="38100" dist="38100" dir="2700000" algn="tl">
                    <a:srgbClr val="000000"/>
                  </a:outerShdw>
                </a:effectLst>
              </a:defRPr>
            </a:lvl1pPr>
          </a:lstStyle>
          <a:p>
            <a:pPr fontAlgn="base">
              <a:spcBef>
                <a:spcPct val="0"/>
              </a:spcBef>
              <a:spcAft>
                <a:spcPct val="0"/>
              </a:spcAft>
            </a:pPr>
            <a:r>
              <a:rPr lang="en-US">
                <a:solidFill>
                  <a:srgbClr val="FFFFFF"/>
                </a:solidFill>
              </a:rPr>
              <a:t>TAM-D.9</a:t>
            </a:r>
          </a:p>
        </p:txBody>
      </p:sp>
      <p:sp>
        <p:nvSpPr>
          <p:cNvPr id="251950" name="Rectangle 46"/>
          <p:cNvSpPr>
            <a:spLocks noGrp="1" noChangeArrowheads="1"/>
          </p:cNvSpPr>
          <p:nvPr>
            <p:ph type="sldNum" sz="quarter" idx="4"/>
          </p:nvPr>
        </p:nvSpPr>
        <p:spPr bwMode="auto">
          <a:xfrm>
            <a:off x="6553200" y="6243639"/>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outerShdw blurRad="38100" dist="38100" dir="2700000" algn="tl">
                    <a:srgbClr val="000000"/>
                  </a:outerShdw>
                </a:effectLst>
              </a:defRPr>
            </a:lvl1pPr>
          </a:lstStyle>
          <a:p>
            <a:pPr fontAlgn="base">
              <a:spcBef>
                <a:spcPct val="0"/>
              </a:spcBef>
              <a:spcAft>
                <a:spcPct val="0"/>
              </a:spcAft>
            </a:pPr>
            <a:fld id="{29615771-7D6B-4845-988D-7E89DEE36256}" type="slidenum">
              <a:rPr lang="en-US">
                <a:solidFill>
                  <a:srgbClr val="FFFFFF"/>
                </a:solidFill>
              </a:rPr>
              <a:pPr fontAlgn="base">
                <a:spcBef>
                  <a:spcPct val="0"/>
                </a:spcBef>
                <a:spcAft>
                  <a:spcPct val="0"/>
                </a:spcAft>
              </a:pPr>
              <a:t>‹#›</a:t>
            </a:fld>
            <a:endParaRPr lang="en-US">
              <a:solidFill>
                <a:srgbClr val="FFFFFF"/>
              </a:solidFill>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Lst>
  <p:transition spd="slow">
    <p:fade/>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fontAlgn="base">
        <a:spcBef>
          <a:spcPct val="20000"/>
        </a:spcBef>
        <a:spcAft>
          <a:spcPct val="0"/>
        </a:spcAft>
        <a:buClr>
          <a:schemeClr val="hlink"/>
        </a:buClr>
        <a:buSzPct val="90000"/>
        <a:buFont typeface="Wingdings" pitchFamily="2" charset="2"/>
        <a:buBlip>
          <a:blip r:embed="rId14"/>
        </a:buBlip>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fontAlgn="base">
        <a:spcBef>
          <a:spcPct val="20000"/>
        </a:spcBef>
        <a:spcAft>
          <a:spcPct val="0"/>
        </a:spcAft>
        <a:buClr>
          <a:schemeClr val="accent2"/>
        </a:buClr>
        <a:buSzPct val="90000"/>
        <a:buFont typeface="Wingdings" pitchFamily="2" charset="2"/>
        <a:buBlip>
          <a:blip r:embed="rId15"/>
        </a:buBlip>
        <a:defRPr sz="2400">
          <a:solidFill>
            <a:schemeClr val="tx1"/>
          </a:solidFill>
          <a:effectLst>
            <a:outerShdw blurRad="38100" dist="38100" dir="2700000" algn="tl">
              <a:srgbClr val="000000"/>
            </a:outerShdw>
          </a:effectLst>
          <a:latin typeface="+mn-lt"/>
        </a:defRPr>
      </a:lvl3pPr>
      <a:lvl4pPr marL="1600200" indent="-228600" algn="l" rtl="0" fontAlgn="base">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90000"/>
        <a:buFont typeface="Wingdings" pitchFamily="2" charset="2"/>
        <a:buBlip>
          <a:blip r:embed="rId16"/>
        </a:buBlip>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8"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Lst>
  <p:transition>
    <p:fade/>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gif"/></Relationships>
</file>

<file path=ppt/slides/_rels/slide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gif"/><Relationship Id="rId7" Type="http://schemas.openxmlformats.org/officeDocument/2006/relationships/image" Target="../media/image16.wmf"/><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pn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png"/><Relationship Id="rId3" Type="http://schemas.openxmlformats.org/officeDocument/2006/relationships/image" Target="../media/image21.png"/><Relationship Id="rId7" Type="http://schemas.openxmlformats.org/officeDocument/2006/relationships/image" Target="../media/image24.jpeg"/><Relationship Id="rId12"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nrrpt.org/" TargetMode="External"/><Relationship Id="rId11" Type="http://schemas.openxmlformats.org/officeDocument/2006/relationships/image" Target="../media/image27.png"/><Relationship Id="rId5" Type="http://schemas.openxmlformats.org/officeDocument/2006/relationships/image" Target="../media/image23.png"/><Relationship Id="rId10" Type="http://schemas.openxmlformats.org/officeDocument/2006/relationships/hyperlink" Target="https://www.asrt.org/default.aspx" TargetMode="External"/><Relationship Id="rId4" Type="http://schemas.openxmlformats.org/officeDocument/2006/relationships/image" Target="../media/image22.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tif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ideo" Target="file:///C:\Users\Owner\Documents\HPS%20Chapter%20Presentations\How%20many%20gallons%20do%20we%20need%20to%20take%20off%20the%20hair%202%20%20(Read%20down%20bar.%20xD).wmv"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www.orau.org/ptp/articlesstories/names.htm#healthphysics"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png"/></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sz="quarter"/>
          </p:nvPr>
        </p:nvSpPr>
        <p:spPr>
          <a:xfrm>
            <a:off x="0" y="1752600"/>
            <a:ext cx="9144000" cy="3124200"/>
          </a:xfrm>
          <a:solidFill>
            <a:schemeClr val="tx1"/>
          </a:solidFill>
        </p:spPr>
        <p:txBody>
          <a:bodyPr/>
          <a:lstStyle/>
          <a:p>
            <a:pPr>
              <a:lnSpc>
                <a:spcPct val="120000"/>
              </a:lnSpc>
            </a:pPr>
            <a:r>
              <a:rPr lang="en-US" sz="4000" b="1" dirty="0" smtClean="0">
                <a:solidFill>
                  <a:schemeClr val="bg1"/>
                </a:solidFill>
                <a:effectLst/>
              </a:rPr>
              <a:t>Grassroots Preparedness,</a:t>
            </a:r>
            <a:br>
              <a:rPr lang="en-US" sz="4000" b="1" dirty="0" smtClean="0">
                <a:solidFill>
                  <a:schemeClr val="bg1"/>
                </a:solidFill>
                <a:effectLst/>
              </a:rPr>
            </a:br>
            <a:r>
              <a:rPr lang="en-US" sz="4000" b="1" dirty="0" smtClean="0">
                <a:solidFill>
                  <a:schemeClr val="bg1"/>
                </a:solidFill>
                <a:effectLst/>
              </a:rPr>
              <a:t>a Radiation Risk Scale, and</a:t>
            </a:r>
            <a:br>
              <a:rPr lang="en-US" sz="4000" b="1" dirty="0" smtClean="0">
                <a:solidFill>
                  <a:schemeClr val="bg1"/>
                </a:solidFill>
                <a:effectLst/>
              </a:rPr>
            </a:br>
            <a:r>
              <a:rPr lang="en-US" sz="4000" b="1" dirty="0" smtClean="0">
                <a:solidFill>
                  <a:schemeClr val="bg1"/>
                </a:solidFill>
                <a:effectLst/>
              </a:rPr>
              <a:t>Marketing of Health Physics</a:t>
            </a:r>
            <a:endParaRPr lang="en-US" sz="4000" b="1" dirty="0">
              <a:solidFill>
                <a:schemeClr val="bg1"/>
              </a:solidFill>
              <a:effectLst/>
            </a:endParaRPr>
          </a:p>
        </p:txBody>
      </p:sp>
      <p:sp>
        <p:nvSpPr>
          <p:cNvPr id="3" name="Subtitle 2"/>
          <p:cNvSpPr>
            <a:spLocks noGrp="1"/>
          </p:cNvSpPr>
          <p:nvPr>
            <p:ph type="subTitle" sz="quarter" idx="1"/>
          </p:nvPr>
        </p:nvSpPr>
        <p:spPr>
          <a:xfrm>
            <a:off x="304800" y="5181600"/>
            <a:ext cx="8610600" cy="1676400"/>
          </a:xfrm>
        </p:spPr>
        <p:txBody>
          <a:bodyPr/>
          <a:lstStyle/>
          <a:p>
            <a:r>
              <a:rPr lang="en-US" dirty="0" smtClean="0"/>
              <a:t>Armin </a:t>
            </a:r>
            <a:r>
              <a:rPr lang="en-US" dirty="0" err="1" smtClean="0"/>
              <a:t>Ansari</a:t>
            </a:r>
            <a:r>
              <a:rPr lang="en-US" dirty="0" smtClean="0"/>
              <a:t>, PhD, CHP</a:t>
            </a:r>
          </a:p>
          <a:p>
            <a:r>
              <a:rPr lang="en-US" sz="2400" dirty="0" smtClean="0"/>
              <a:t>HPS President-Elect</a:t>
            </a:r>
          </a:p>
        </p:txBody>
      </p:sp>
      <p:pic>
        <p:nvPicPr>
          <p:cNvPr id="40967" name="Picture 7"/>
          <p:cNvPicPr>
            <a:picLocks noChangeAspect="1" noChangeArrowheads="1"/>
          </p:cNvPicPr>
          <p:nvPr/>
        </p:nvPicPr>
        <p:blipFill>
          <a:blip r:embed="rId3" cstate="print"/>
          <a:srcRect/>
          <a:stretch>
            <a:fillRect/>
          </a:stretch>
        </p:blipFill>
        <p:spPr bwMode="auto">
          <a:xfrm>
            <a:off x="7162800" y="256717"/>
            <a:ext cx="1828800" cy="1114884"/>
          </a:xfrm>
          <a:prstGeom prst="rect">
            <a:avLst/>
          </a:prstGeom>
          <a:noFill/>
          <a:ln w="9525">
            <a:noFill/>
            <a:miter lim="800000"/>
            <a:headEnd/>
            <a:tailEnd/>
          </a:ln>
        </p:spPr>
      </p:pic>
      <p:pic>
        <p:nvPicPr>
          <p:cNvPr id="40962" name="Picture 2" descr="http://www.hpschapters.org/logo.gif"/>
          <p:cNvPicPr>
            <a:picLocks noChangeAspect="1" noChangeArrowheads="1"/>
          </p:cNvPicPr>
          <p:nvPr/>
        </p:nvPicPr>
        <p:blipFill>
          <a:blip r:embed="rId4" cstate="print"/>
          <a:srcRect/>
          <a:stretch>
            <a:fillRect/>
          </a:stretch>
        </p:blipFill>
        <p:spPr bwMode="auto">
          <a:xfrm>
            <a:off x="76200" y="48693"/>
            <a:ext cx="1828800" cy="1703907"/>
          </a:xfrm>
          <a:prstGeom prst="rect">
            <a:avLst/>
          </a:prstGeom>
          <a:noFill/>
        </p:spPr>
      </p:pic>
      <p:sp>
        <p:nvSpPr>
          <p:cNvPr id="13" name="Rectangle 12"/>
          <p:cNvSpPr/>
          <p:nvPr/>
        </p:nvSpPr>
        <p:spPr>
          <a:xfrm>
            <a:off x="685800" y="0"/>
            <a:ext cx="914400" cy="762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627187"/>
          </a:xfrm>
        </p:spPr>
        <p:txBody>
          <a:bodyPr/>
          <a:lstStyle/>
          <a:p>
            <a:r>
              <a:rPr lang="en-US" dirty="0" smtClean="0"/>
              <a:t>Preparing for Emergencies</a:t>
            </a:r>
            <a:br>
              <a:rPr lang="en-US" dirty="0" smtClean="0"/>
            </a:br>
            <a:r>
              <a:rPr lang="en-US" sz="2800" i="1" dirty="0" smtClean="0"/>
              <a:t>particularly in this economy!</a:t>
            </a:r>
            <a:endParaRPr lang="en-US" sz="2800" dirty="0"/>
          </a:p>
        </p:txBody>
      </p:sp>
      <p:sp>
        <p:nvSpPr>
          <p:cNvPr id="3" name="Content Placeholder 2"/>
          <p:cNvSpPr>
            <a:spLocks noGrp="1"/>
          </p:cNvSpPr>
          <p:nvPr>
            <p:ph idx="1"/>
          </p:nvPr>
        </p:nvSpPr>
        <p:spPr>
          <a:xfrm>
            <a:off x="685800" y="2286000"/>
            <a:ext cx="8001000" cy="4378325"/>
          </a:xfrm>
        </p:spPr>
        <p:txBody>
          <a:bodyPr/>
          <a:lstStyle/>
          <a:p>
            <a:pPr marL="742950" indent="-742950">
              <a:buSzPct val="100000"/>
              <a:buBlip>
                <a:blip r:embed="rId2"/>
              </a:buBlip>
            </a:pPr>
            <a:r>
              <a:rPr lang="en-US" sz="2800" dirty="0" smtClean="0"/>
              <a:t>Local and state programs doing more with less, or possibly eliminating preparedness activities</a:t>
            </a:r>
          </a:p>
          <a:p>
            <a:pPr marL="742950" indent="-742950">
              <a:buSzPct val="100000"/>
              <a:buBlip>
                <a:blip r:embed="rId2"/>
              </a:buBlip>
            </a:pPr>
            <a:endParaRPr lang="en-US" sz="2800" dirty="0" smtClean="0"/>
          </a:p>
          <a:p>
            <a:pPr marL="742950" indent="-742950">
              <a:buSzPct val="100000"/>
              <a:buBlip>
                <a:blip r:embed="rId2"/>
              </a:buBlip>
            </a:pPr>
            <a:r>
              <a:rPr lang="en-US" sz="2800" dirty="0" smtClean="0"/>
              <a:t>Moving forward in an environment of limited resources</a:t>
            </a:r>
          </a:p>
          <a:p>
            <a:pPr marL="742950" indent="-742950">
              <a:buSzPct val="150000"/>
              <a:buFont typeface="Arial" pitchFamily="34" charset="0"/>
              <a:buChar char="•"/>
            </a:pPr>
            <a:endParaRPr lang="en-US" sz="2800" dirty="0" smtClean="0"/>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 descr="\\cdc.gov\private\M311\asa4\0 Fukushima March 2011\20110316_JAPAN-slide-9K8H-jumbo.jpg"/>
          <p:cNvPicPr>
            <a:picLocks noChangeAspect="1" noChangeArrowheads="1"/>
          </p:cNvPicPr>
          <p:nvPr/>
        </p:nvPicPr>
        <p:blipFill>
          <a:blip r:embed="rId2" cstate="print"/>
          <a:srcRect/>
          <a:stretch>
            <a:fillRect/>
          </a:stretch>
        </p:blipFill>
        <p:spPr bwMode="auto">
          <a:xfrm>
            <a:off x="381000" y="2514600"/>
            <a:ext cx="3338598" cy="1828800"/>
          </a:xfrm>
          <a:prstGeom prst="rect">
            <a:avLst/>
          </a:prstGeom>
          <a:noFill/>
        </p:spPr>
      </p:pic>
      <p:sp>
        <p:nvSpPr>
          <p:cNvPr id="2" name="Title 1"/>
          <p:cNvSpPr>
            <a:spLocks noGrp="1"/>
          </p:cNvSpPr>
          <p:nvPr>
            <p:ph type="title"/>
          </p:nvPr>
        </p:nvSpPr>
        <p:spPr>
          <a:xfrm>
            <a:off x="533400" y="228600"/>
            <a:ext cx="8229600" cy="941387"/>
          </a:xfrm>
        </p:spPr>
        <p:txBody>
          <a:bodyPr/>
          <a:lstStyle/>
          <a:p>
            <a:r>
              <a:rPr lang="en-US" dirty="0" smtClean="0"/>
              <a:t>“</a:t>
            </a:r>
            <a:r>
              <a:rPr lang="en-US" sz="4000" dirty="0" smtClean="0"/>
              <a:t>All Emergencies are Local”</a:t>
            </a:r>
            <a:endParaRPr lang="en-US" sz="4000" dirty="0"/>
          </a:p>
        </p:txBody>
      </p:sp>
      <p:sp>
        <p:nvSpPr>
          <p:cNvPr id="3" name="Content Placeholder 2"/>
          <p:cNvSpPr>
            <a:spLocks noGrp="1"/>
          </p:cNvSpPr>
          <p:nvPr>
            <p:ph idx="1"/>
          </p:nvPr>
        </p:nvSpPr>
        <p:spPr/>
        <p:txBody>
          <a:bodyPr/>
          <a:lstStyle/>
          <a:p>
            <a:pPr>
              <a:buNone/>
            </a:pPr>
            <a:endParaRPr lang="en-US" dirty="0"/>
          </a:p>
        </p:txBody>
      </p:sp>
      <p:pic>
        <p:nvPicPr>
          <p:cNvPr id="5" name="Picture 4" descr="http://i4.photobucket.com/albums/y107/dragonfly_777/Carter_TMI_4-1-79.gif"/>
          <p:cNvPicPr>
            <a:picLocks noChangeAspect="1" noChangeArrowheads="1"/>
          </p:cNvPicPr>
          <p:nvPr/>
        </p:nvPicPr>
        <p:blipFill>
          <a:blip r:embed="rId3" cstate="print"/>
          <a:srcRect/>
          <a:stretch>
            <a:fillRect/>
          </a:stretch>
        </p:blipFill>
        <p:spPr bwMode="auto">
          <a:xfrm>
            <a:off x="990600" y="1447800"/>
            <a:ext cx="4191000" cy="2814956"/>
          </a:xfrm>
          <a:prstGeom prst="rect">
            <a:avLst/>
          </a:prstGeom>
          <a:noFill/>
        </p:spPr>
      </p:pic>
      <p:pic>
        <p:nvPicPr>
          <p:cNvPr id="6" name="Picture 2"/>
          <p:cNvPicPr>
            <a:picLocks noChangeAspect="1" noChangeArrowheads="1"/>
          </p:cNvPicPr>
          <p:nvPr/>
        </p:nvPicPr>
        <p:blipFill>
          <a:blip r:embed="rId4" cstate="print"/>
          <a:srcRect/>
          <a:stretch>
            <a:fillRect/>
          </a:stretch>
        </p:blipFill>
        <p:spPr bwMode="auto">
          <a:xfrm>
            <a:off x="7086600" y="4114800"/>
            <a:ext cx="1905000" cy="2684317"/>
          </a:xfrm>
          <a:prstGeom prst="rect">
            <a:avLst/>
          </a:prstGeom>
          <a:noFill/>
          <a:ln w="9525">
            <a:noFill/>
            <a:miter lim="800000"/>
            <a:headEnd/>
            <a:tailEnd/>
          </a:ln>
        </p:spPr>
      </p:pic>
      <p:pic>
        <p:nvPicPr>
          <p:cNvPr id="8" name="Picture 6" descr="\\cdc.gov\private\M311\asa4\0 Fukushima March 2011\decon baby cold.jpg"/>
          <p:cNvPicPr>
            <a:picLocks noChangeAspect="1" noChangeArrowheads="1"/>
          </p:cNvPicPr>
          <p:nvPr/>
        </p:nvPicPr>
        <p:blipFill>
          <a:blip r:embed="rId5" cstate="print"/>
          <a:srcRect/>
          <a:stretch>
            <a:fillRect/>
          </a:stretch>
        </p:blipFill>
        <p:spPr bwMode="auto">
          <a:xfrm>
            <a:off x="3810000" y="4495800"/>
            <a:ext cx="3241466" cy="2114551"/>
          </a:xfrm>
          <a:prstGeom prst="rect">
            <a:avLst/>
          </a:prstGeom>
          <a:noFill/>
        </p:spPr>
      </p:pic>
      <p:pic>
        <p:nvPicPr>
          <p:cNvPr id="111620" name="Picture 4" descr="http://www.viceland.com/blogs/en/files/2010/09/warning-signs.jpg"/>
          <p:cNvPicPr>
            <a:picLocks noChangeAspect="1" noChangeArrowheads="1"/>
          </p:cNvPicPr>
          <p:nvPr/>
        </p:nvPicPr>
        <p:blipFill>
          <a:blip r:embed="rId6" cstate="print"/>
          <a:srcRect/>
          <a:stretch>
            <a:fillRect/>
          </a:stretch>
        </p:blipFill>
        <p:spPr bwMode="auto">
          <a:xfrm>
            <a:off x="5391660" y="1447800"/>
            <a:ext cx="3752340" cy="2819401"/>
          </a:xfrm>
          <a:prstGeom prst="rect">
            <a:avLst/>
          </a:prstGeom>
          <a:noFill/>
        </p:spPr>
      </p:pic>
      <p:pic>
        <p:nvPicPr>
          <p:cNvPr id="4" name="Picture 5"/>
          <p:cNvPicPr>
            <a:picLocks noChangeAspect="1" noChangeArrowheads="1"/>
          </p:cNvPicPr>
          <p:nvPr/>
        </p:nvPicPr>
        <p:blipFill>
          <a:blip r:embed="rId7" cstate="print"/>
          <a:srcRect/>
          <a:stretch>
            <a:fillRect/>
          </a:stretch>
        </p:blipFill>
        <p:spPr bwMode="auto">
          <a:xfrm>
            <a:off x="3886200" y="1447800"/>
            <a:ext cx="1828800" cy="2859963"/>
          </a:xfrm>
          <a:prstGeom prst="rect">
            <a:avLst/>
          </a:prstGeom>
          <a:noFill/>
          <a:ln w="9525">
            <a:noFill/>
            <a:miter lim="800000"/>
            <a:headEnd/>
            <a:tailEnd/>
          </a:ln>
        </p:spPr>
      </p:pic>
      <p:pic>
        <p:nvPicPr>
          <p:cNvPr id="77826" name="Picture 2" descr="School evacuation near Three Mile Island in April 1979."/>
          <p:cNvPicPr>
            <a:picLocks noChangeAspect="1" noChangeArrowheads="1"/>
          </p:cNvPicPr>
          <p:nvPr/>
        </p:nvPicPr>
        <p:blipFill>
          <a:blip r:embed="rId8" cstate="print"/>
          <a:srcRect/>
          <a:stretch>
            <a:fillRect/>
          </a:stretch>
        </p:blipFill>
        <p:spPr bwMode="auto">
          <a:xfrm>
            <a:off x="0" y="1447800"/>
            <a:ext cx="2044065" cy="2819401"/>
          </a:xfrm>
          <a:prstGeom prst="rect">
            <a:avLst/>
          </a:prstGeom>
          <a:noFill/>
        </p:spPr>
      </p:pic>
      <p:pic>
        <p:nvPicPr>
          <p:cNvPr id="77827" name="Picture 3" descr="C:\Users\Owner\Documents\HPS Chapter Presentations\Government employees monitor amount of radiation in a day-care center in Fukushima region, northern Japan..jpg"/>
          <p:cNvPicPr>
            <a:picLocks noChangeAspect="1" noChangeArrowheads="1"/>
          </p:cNvPicPr>
          <p:nvPr/>
        </p:nvPicPr>
        <p:blipFill>
          <a:blip r:embed="rId9" cstate="print"/>
          <a:srcRect/>
          <a:stretch>
            <a:fillRect/>
          </a:stretch>
        </p:blipFill>
        <p:spPr bwMode="auto">
          <a:xfrm>
            <a:off x="304800" y="4343400"/>
            <a:ext cx="3429000" cy="2286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7"/>
            <a:ext cx="8229600" cy="792163"/>
          </a:xfrm>
        </p:spPr>
        <p:txBody>
          <a:bodyPr/>
          <a:lstStyle/>
          <a:p>
            <a:r>
              <a:rPr lang="en-US" dirty="0" smtClean="0"/>
              <a:t>Displaced Population</a:t>
            </a:r>
            <a:endParaRPr lang="en-US" dirty="0"/>
          </a:p>
        </p:txBody>
      </p:sp>
      <p:sp>
        <p:nvSpPr>
          <p:cNvPr id="3" name="Content Placeholder 2"/>
          <p:cNvSpPr>
            <a:spLocks noGrp="1"/>
          </p:cNvSpPr>
          <p:nvPr>
            <p:ph idx="1"/>
          </p:nvPr>
        </p:nvSpPr>
        <p:spPr/>
        <p:txBody>
          <a:bodyPr/>
          <a:lstStyle/>
          <a:p>
            <a:pPr>
              <a:buClr>
                <a:srgbClr val="FFC000"/>
              </a:buClr>
              <a:buSzPct val="100000"/>
              <a:buBlip>
                <a:blip r:embed="rId3"/>
              </a:buBlip>
            </a:pPr>
            <a:r>
              <a:rPr lang="en-US" dirty="0" smtClean="0">
                <a:solidFill>
                  <a:schemeClr val="tx1"/>
                </a:solidFill>
              </a:rPr>
              <a:t>Chernobyl (1986) </a:t>
            </a:r>
          </a:p>
          <a:p>
            <a:pPr lvl="1">
              <a:buFont typeface="Arial" pitchFamily="34" charset="0"/>
              <a:buChar char="•"/>
            </a:pPr>
            <a:r>
              <a:rPr lang="en-US" dirty="0" smtClean="0">
                <a:solidFill>
                  <a:schemeClr val="tx1"/>
                </a:solidFill>
              </a:rPr>
              <a:t>116,000 initially from the 30-km radius</a:t>
            </a:r>
          </a:p>
          <a:p>
            <a:pPr lvl="1">
              <a:buFont typeface="Arial" pitchFamily="34" charset="0"/>
              <a:buChar char="•"/>
            </a:pPr>
            <a:r>
              <a:rPr lang="en-US" dirty="0" smtClean="0">
                <a:solidFill>
                  <a:schemeClr val="tx1"/>
                </a:solidFill>
              </a:rPr>
              <a:t>210,000 additional from Ukraine, Belarus, and Russia</a:t>
            </a:r>
          </a:p>
          <a:p>
            <a:pPr lvl="1">
              <a:buFont typeface="Arial" pitchFamily="34" charset="0"/>
              <a:buChar char="•"/>
            </a:pPr>
            <a:endParaRPr lang="en-US" dirty="0" smtClean="0">
              <a:solidFill>
                <a:schemeClr val="tx1"/>
              </a:solidFill>
            </a:endParaRPr>
          </a:p>
          <a:p>
            <a:pPr>
              <a:buClr>
                <a:srgbClr val="FFC000"/>
              </a:buClr>
              <a:buSzPct val="100000"/>
              <a:buBlip>
                <a:blip r:embed="rId3"/>
              </a:buBlip>
            </a:pPr>
            <a:r>
              <a:rPr lang="en-US" dirty="0" smtClean="0">
                <a:solidFill>
                  <a:schemeClr val="tx1"/>
                </a:solidFill>
              </a:rPr>
              <a:t>Fukushima  (2011)</a:t>
            </a:r>
          </a:p>
          <a:p>
            <a:pPr lvl="1">
              <a:buFont typeface="Arial" pitchFamily="34" charset="0"/>
              <a:buChar char="•"/>
            </a:pPr>
            <a:r>
              <a:rPr lang="en-US" dirty="0" smtClean="0">
                <a:solidFill>
                  <a:schemeClr val="tx1"/>
                </a:solidFill>
              </a:rPr>
              <a:t>170,000 from the 20-km radius</a:t>
            </a:r>
          </a:p>
          <a:p>
            <a:pPr lvl="1">
              <a:buFont typeface="Arial" pitchFamily="34" charset="0"/>
              <a:buChar char="•"/>
            </a:pPr>
            <a:r>
              <a:rPr lang="en-US" dirty="0" smtClean="0">
                <a:solidFill>
                  <a:schemeClr val="tx1"/>
                </a:solidFill>
              </a:rPr>
              <a:t>450,000 people occupy 2600 evacuation centers </a:t>
            </a:r>
          </a:p>
          <a:p>
            <a:pPr lvl="1">
              <a:buFont typeface="Arial" pitchFamily="34" charset="0"/>
              <a:buChar char="•"/>
            </a:pPr>
            <a:endParaRPr lang="en-US" dirty="0" smtClean="0">
              <a:solidFill>
                <a:schemeClr val="tx1"/>
              </a:solidFill>
            </a:endParaRPr>
          </a:p>
          <a:p>
            <a:pPr>
              <a:buClr>
                <a:srgbClr val="FFC000"/>
              </a:buClr>
              <a:buSzPct val="100000"/>
              <a:buBlip>
                <a:blip r:embed="rId3"/>
              </a:buBlip>
            </a:pPr>
            <a:r>
              <a:rPr lang="en-US" dirty="0" smtClean="0">
                <a:solidFill>
                  <a:schemeClr val="tx1"/>
                </a:solidFill>
              </a:rPr>
              <a:t>Our National Planning Scenarios</a:t>
            </a:r>
          </a:p>
          <a:p>
            <a:pPr lvl="1">
              <a:buFont typeface="Arial" pitchFamily="34" charset="0"/>
              <a:buChar char="•"/>
            </a:pPr>
            <a:r>
              <a:rPr lang="en-US" dirty="0" smtClean="0">
                <a:solidFill>
                  <a:schemeClr val="tx1"/>
                </a:solidFill>
              </a:rPr>
              <a:t>IND (scenario 1) – One million + self evacuate</a:t>
            </a:r>
          </a:p>
          <a:p>
            <a:pPr lvl="1">
              <a:buFont typeface="Arial" pitchFamily="34" charset="0"/>
              <a:buChar char="•"/>
            </a:pPr>
            <a:r>
              <a:rPr lang="en-US" dirty="0" smtClean="0">
                <a:solidFill>
                  <a:schemeClr val="tx1"/>
                </a:solidFill>
              </a:rPr>
              <a:t>RDD (scenario 11) – Hundreds of thousands self evacuate</a:t>
            </a:r>
          </a:p>
          <a:p>
            <a:pPr>
              <a:buFont typeface="Arial" pitchFamily="34" charset="0"/>
              <a:buChar char="•"/>
            </a:pPr>
            <a:endParaRPr lang="en-US" dirty="0" smtClean="0">
              <a:solidFill>
                <a:schemeClr val="tx1"/>
              </a:solidFill>
            </a:endParaRP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09600"/>
          </a:xfrm>
        </p:spPr>
        <p:txBody>
          <a:bodyPr/>
          <a:lstStyle/>
          <a:p>
            <a:pPr eaLnBrk="1" fontAlgn="auto" hangingPunct="1">
              <a:spcAft>
                <a:spcPts val="0"/>
              </a:spcAft>
              <a:defRPr/>
            </a:pPr>
            <a:r>
              <a:rPr lang="en-US" dirty="0" smtClean="0"/>
              <a:t>Hurricane Katrina (2005)</a:t>
            </a:r>
            <a:br>
              <a:rPr lang="en-US" dirty="0" smtClean="0"/>
            </a:br>
            <a:r>
              <a:rPr lang="en-US" dirty="0" smtClean="0"/>
              <a:t>Example of a Displaced Population</a:t>
            </a:r>
            <a:endParaRPr lang="en-US" dirty="0"/>
          </a:p>
        </p:txBody>
      </p:sp>
      <p:pic>
        <p:nvPicPr>
          <p:cNvPr id="19459" name="Picture 2"/>
          <p:cNvPicPr>
            <a:picLocks noChangeAspect="1" noChangeArrowheads="1"/>
          </p:cNvPicPr>
          <p:nvPr/>
        </p:nvPicPr>
        <p:blipFill>
          <a:blip r:embed="rId3" cstate="print"/>
          <a:srcRect/>
          <a:stretch>
            <a:fillRect/>
          </a:stretch>
        </p:blipFill>
        <p:spPr bwMode="auto">
          <a:xfrm>
            <a:off x="457200" y="1143002"/>
            <a:ext cx="8401050" cy="5286375"/>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a:xfrm>
            <a:off x="685800" y="457200"/>
            <a:ext cx="7772400" cy="1143000"/>
          </a:xfrm>
        </p:spPr>
        <p:txBody>
          <a:bodyPr/>
          <a:lstStyle/>
          <a:p>
            <a:r>
              <a:rPr lang="en-US" sz="4000" dirty="0"/>
              <a:t>Need for Radiation Professionals</a:t>
            </a:r>
            <a:r>
              <a:rPr lang="en-US" sz="4400" dirty="0"/>
              <a:t/>
            </a:r>
            <a:br>
              <a:rPr lang="en-US" sz="4400" dirty="0"/>
            </a:br>
            <a:r>
              <a:rPr lang="en-US" sz="3600" dirty="0"/>
              <a:t>in a large scale radiation emergency</a:t>
            </a:r>
          </a:p>
        </p:txBody>
      </p:sp>
      <p:sp>
        <p:nvSpPr>
          <p:cNvPr id="288771" name="Rectangle 3"/>
          <p:cNvSpPr>
            <a:spLocks noGrp="1" noChangeArrowheads="1"/>
          </p:cNvSpPr>
          <p:nvPr>
            <p:ph type="body" idx="1"/>
          </p:nvPr>
        </p:nvSpPr>
        <p:spPr>
          <a:xfrm>
            <a:off x="533400" y="1905001"/>
            <a:ext cx="8229600" cy="4525963"/>
          </a:xfrm>
        </p:spPr>
        <p:txBody>
          <a:bodyPr/>
          <a:lstStyle/>
          <a:p>
            <a:pPr>
              <a:lnSpc>
                <a:spcPct val="110000"/>
              </a:lnSpc>
            </a:pPr>
            <a:r>
              <a:rPr lang="en-US" sz="2800" dirty="0"/>
              <a:t>Monitoring environment and workplace</a:t>
            </a:r>
          </a:p>
          <a:p>
            <a:pPr>
              <a:lnSpc>
                <a:spcPct val="110000"/>
              </a:lnSpc>
            </a:pPr>
            <a:r>
              <a:rPr lang="en-US" sz="2800" dirty="0"/>
              <a:t>Monitoring people </a:t>
            </a:r>
          </a:p>
          <a:p>
            <a:pPr>
              <a:lnSpc>
                <a:spcPct val="110000"/>
              </a:lnSpc>
            </a:pPr>
            <a:r>
              <a:rPr lang="en-US" sz="2800" dirty="0"/>
              <a:t>Supporting operations at:</a:t>
            </a:r>
          </a:p>
          <a:p>
            <a:pPr lvl="1">
              <a:lnSpc>
                <a:spcPct val="110000"/>
              </a:lnSpc>
            </a:pPr>
            <a:r>
              <a:rPr lang="en-US" sz="2400" dirty="0"/>
              <a:t>Hospitals</a:t>
            </a:r>
          </a:p>
          <a:p>
            <a:pPr lvl="1">
              <a:lnSpc>
                <a:spcPct val="110000"/>
              </a:lnSpc>
            </a:pPr>
            <a:r>
              <a:rPr lang="en-US" sz="2400" dirty="0"/>
              <a:t>Public and special needs shelters</a:t>
            </a:r>
          </a:p>
          <a:p>
            <a:pPr lvl="1">
              <a:lnSpc>
                <a:spcPct val="110000"/>
              </a:lnSpc>
            </a:pPr>
            <a:r>
              <a:rPr lang="en-US" sz="2400" dirty="0"/>
              <a:t>Emergency </a:t>
            </a:r>
            <a:r>
              <a:rPr lang="en-US" sz="2400" dirty="0" smtClean="0"/>
              <a:t>operation </a:t>
            </a:r>
            <a:r>
              <a:rPr lang="en-US" sz="2400" dirty="0"/>
              <a:t>centers</a:t>
            </a:r>
          </a:p>
          <a:p>
            <a:pPr lvl="1">
              <a:lnSpc>
                <a:spcPct val="110000"/>
              </a:lnSpc>
            </a:pPr>
            <a:r>
              <a:rPr lang="en-US" sz="2400" dirty="0"/>
              <a:t>Community reception </a:t>
            </a:r>
            <a:r>
              <a:rPr lang="en-US" sz="2400" dirty="0" smtClean="0"/>
              <a:t>centers</a:t>
            </a:r>
            <a:endParaRPr lang="en-US" dirty="0"/>
          </a:p>
          <a:p>
            <a:pPr>
              <a:lnSpc>
                <a:spcPct val="110000"/>
              </a:lnSpc>
            </a:pPr>
            <a:r>
              <a:rPr lang="en-US" sz="2800" dirty="0"/>
              <a:t>Communications</a:t>
            </a:r>
          </a:p>
          <a:p>
            <a:pPr lvl="1">
              <a:lnSpc>
                <a:spcPct val="110000"/>
              </a:lnSpc>
            </a:pPr>
            <a:endParaRPr lang="en-US" dirty="0"/>
          </a:p>
        </p:txBody>
      </p:sp>
      <p:sp>
        <p:nvSpPr>
          <p:cNvPr id="4" name="TextBox 3"/>
          <p:cNvSpPr txBox="1"/>
          <p:nvPr/>
        </p:nvSpPr>
        <p:spPr>
          <a:xfrm rot="19713789">
            <a:off x="6018143" y="4020192"/>
            <a:ext cx="2966333" cy="1446550"/>
          </a:xfrm>
          <a:prstGeom prst="rect">
            <a:avLst/>
          </a:prstGeom>
          <a:noFill/>
        </p:spPr>
        <p:txBody>
          <a:bodyPr wrap="square" rtlCol="0">
            <a:spAutoFit/>
          </a:bodyPr>
          <a:lstStyle/>
          <a:p>
            <a:pPr algn="ctr"/>
            <a:r>
              <a:rPr lang="en-US" sz="4400" b="1" i="1" dirty="0" smtClean="0">
                <a:solidFill>
                  <a:srgbClr val="FFC000"/>
                </a:solidFill>
              </a:rPr>
              <a:t>A Local Effort?!</a:t>
            </a:r>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Grp="1" noChangeArrowheads="1"/>
          </p:cNvSpPr>
          <p:nvPr>
            <p:ph type="title"/>
          </p:nvPr>
        </p:nvSpPr>
        <p:spPr>
          <a:xfrm>
            <a:off x="609600" y="533400"/>
            <a:ext cx="8229600" cy="1143000"/>
          </a:xfrm>
        </p:spPr>
        <p:txBody>
          <a:bodyPr/>
          <a:lstStyle/>
          <a:p>
            <a:r>
              <a:rPr lang="en-US" dirty="0"/>
              <a:t>Where Does Radiation Expertise Come From?</a:t>
            </a:r>
          </a:p>
        </p:txBody>
      </p:sp>
      <p:sp>
        <p:nvSpPr>
          <p:cNvPr id="416771" name="Rectangle 3"/>
          <p:cNvSpPr>
            <a:spLocks noGrp="1" noChangeArrowheads="1"/>
          </p:cNvSpPr>
          <p:nvPr>
            <p:ph type="body" idx="1"/>
          </p:nvPr>
        </p:nvSpPr>
        <p:spPr>
          <a:xfrm>
            <a:off x="2133600" y="2362200"/>
            <a:ext cx="5105400" cy="3124200"/>
          </a:xfrm>
        </p:spPr>
        <p:txBody>
          <a:bodyPr/>
          <a:lstStyle/>
          <a:p>
            <a:r>
              <a:rPr lang="en-US" sz="3600" dirty="0" smtClean="0"/>
              <a:t>State</a:t>
            </a:r>
            <a:endParaRPr lang="en-US" sz="3600" dirty="0"/>
          </a:p>
          <a:p>
            <a:r>
              <a:rPr lang="en-US" sz="3600" dirty="0" smtClean="0"/>
              <a:t>Federal</a:t>
            </a:r>
            <a:endParaRPr lang="en-US" sz="3600" dirty="0"/>
          </a:p>
          <a:p>
            <a:r>
              <a:rPr lang="en-US" sz="3600" dirty="0"/>
              <a:t>Mutual </a:t>
            </a:r>
            <a:r>
              <a:rPr lang="en-US" sz="3600" dirty="0" smtClean="0"/>
              <a:t>Aid</a:t>
            </a:r>
            <a:endParaRPr lang="en-US" sz="3600" dirty="0"/>
          </a:p>
          <a:p>
            <a:r>
              <a:rPr lang="en-US" sz="3600" dirty="0" smtClean="0"/>
              <a:t>Local community</a:t>
            </a:r>
            <a:endParaRPr lang="en-US" sz="3600" dirty="0"/>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3"/>
          <p:cNvSpPr>
            <a:spLocks noGrp="1" noChangeArrowheads="1"/>
          </p:cNvSpPr>
          <p:nvPr>
            <p:ph type="body" idx="1"/>
          </p:nvPr>
        </p:nvSpPr>
        <p:spPr>
          <a:xfrm>
            <a:off x="381000" y="1447800"/>
            <a:ext cx="4838700" cy="5181600"/>
          </a:xfrm>
        </p:spPr>
        <p:txBody>
          <a:bodyPr/>
          <a:lstStyle/>
          <a:p>
            <a:pPr fontAlgn="auto">
              <a:lnSpc>
                <a:spcPct val="110000"/>
              </a:lnSpc>
              <a:spcAft>
                <a:spcPts val="0"/>
              </a:spcAft>
              <a:buFontTx/>
              <a:buNone/>
              <a:defRPr/>
            </a:pPr>
            <a:r>
              <a:rPr lang="en-US" sz="2800" dirty="0" smtClean="0"/>
              <a:t>   </a:t>
            </a:r>
            <a:r>
              <a:rPr lang="en-US" sz="2800" dirty="0" smtClean="0">
                <a:solidFill>
                  <a:srgbClr val="FFC000"/>
                </a:solidFill>
              </a:rPr>
              <a:t>“Planners should identify </a:t>
            </a:r>
            <a:r>
              <a:rPr lang="en-US" sz="2800" dirty="0" smtClean="0"/>
              <a:t>radiation protection professionals </a:t>
            </a:r>
            <a:r>
              <a:rPr lang="en-US" sz="2800" dirty="0" smtClean="0">
                <a:solidFill>
                  <a:srgbClr val="FFC000"/>
                </a:solidFill>
              </a:rPr>
              <a:t>in their community and encourage them to </a:t>
            </a:r>
            <a:r>
              <a:rPr lang="en-US" sz="2800" dirty="0" smtClean="0"/>
              <a:t>volunteer</a:t>
            </a:r>
            <a:r>
              <a:rPr lang="en-US" sz="2800" dirty="0" smtClean="0">
                <a:solidFill>
                  <a:srgbClr val="FFC000"/>
                </a:solidFill>
              </a:rPr>
              <a:t> and register in any one of the Citizen Corps or similar programs in their community.”</a:t>
            </a:r>
          </a:p>
          <a:p>
            <a:pPr fontAlgn="auto">
              <a:lnSpc>
                <a:spcPct val="110000"/>
              </a:lnSpc>
              <a:spcAft>
                <a:spcPts val="0"/>
              </a:spcAft>
              <a:buFontTx/>
              <a:buNone/>
              <a:defRPr/>
            </a:pPr>
            <a:r>
              <a:rPr lang="en-US" sz="2800" dirty="0" smtClean="0">
                <a:solidFill>
                  <a:srgbClr val="FFC000"/>
                </a:solidFill>
              </a:rPr>
              <a:t>   			</a:t>
            </a:r>
          </a:p>
        </p:txBody>
      </p:sp>
      <p:sp>
        <p:nvSpPr>
          <p:cNvPr id="86019" name="TextBox 3"/>
          <p:cNvSpPr txBox="1">
            <a:spLocks noChangeArrowheads="1"/>
          </p:cNvSpPr>
          <p:nvPr/>
        </p:nvSpPr>
        <p:spPr bwMode="auto">
          <a:xfrm>
            <a:off x="457200" y="266700"/>
            <a:ext cx="8496300" cy="646113"/>
          </a:xfrm>
          <a:prstGeom prst="rect">
            <a:avLst/>
          </a:prstGeom>
          <a:noFill/>
          <a:ln w="9525">
            <a:noFill/>
            <a:miter lim="800000"/>
            <a:headEnd/>
            <a:tailEnd/>
          </a:ln>
        </p:spPr>
        <p:txBody>
          <a:bodyPr>
            <a:spAutoFit/>
          </a:bodyPr>
          <a:lstStyle/>
          <a:p>
            <a:pPr algn="ctr">
              <a:defRPr/>
            </a:pPr>
            <a:r>
              <a:rPr lang="en-US" sz="3600" dirty="0">
                <a:solidFill>
                  <a:schemeClr val="tx1">
                    <a:lumMod val="40000"/>
                    <a:lumOff val="60000"/>
                  </a:schemeClr>
                </a:solidFill>
                <a:latin typeface="Arial" charset="0"/>
                <a:cs typeface="Arial" charset="0"/>
              </a:rPr>
              <a:t>Call for Radiation Response Volunteers</a:t>
            </a:r>
          </a:p>
        </p:txBody>
      </p:sp>
      <p:pic>
        <p:nvPicPr>
          <p:cNvPr id="109573" name="Picture 2"/>
          <p:cNvPicPr>
            <a:picLocks noChangeAspect="1" noChangeArrowheads="1"/>
          </p:cNvPicPr>
          <p:nvPr/>
        </p:nvPicPr>
        <p:blipFill>
          <a:blip r:embed="rId3" cstate="print"/>
          <a:srcRect/>
          <a:stretch>
            <a:fillRect/>
          </a:stretch>
        </p:blipFill>
        <p:spPr bwMode="auto">
          <a:xfrm>
            <a:off x="5181600" y="1371600"/>
            <a:ext cx="3492500" cy="4525963"/>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bwMode="auto">
          <a:xfrm>
            <a:off x="304800" y="228600"/>
            <a:ext cx="6629400" cy="1066800"/>
          </a:xfrm>
          <a:noFill/>
          <a:ln>
            <a:miter lim="800000"/>
            <a:headEnd/>
            <a:tailEnd/>
          </a:ln>
        </p:spPr>
        <p:txBody>
          <a:bodyPr vert="horz" wrap="square" lIns="91440" tIns="45720" rIns="91440" bIns="45720" numCol="1" anchor="t" anchorCtr="0" compatLnSpc="1">
            <a:prstTxWarp prst="textNoShape">
              <a:avLst/>
            </a:prstTxWarp>
          </a:bodyPr>
          <a:lstStyle/>
          <a:p>
            <a:r>
              <a:rPr lang="en-US" smtClean="0"/>
              <a:t>Radiation Professionals</a:t>
            </a:r>
          </a:p>
        </p:txBody>
      </p:sp>
      <p:sp>
        <p:nvSpPr>
          <p:cNvPr id="103427" name="Rectangle 3"/>
          <p:cNvSpPr>
            <a:spLocks noGrp="1" noChangeArrowheads="1"/>
          </p:cNvSpPr>
          <p:nvPr>
            <p:ph type="body" idx="1"/>
          </p:nvPr>
        </p:nvSpPr>
        <p:spPr bwMode="auto">
          <a:xfrm>
            <a:off x="381000" y="1371600"/>
            <a:ext cx="7010400" cy="4525963"/>
          </a:xfrm>
          <a:noFill/>
          <a:ln>
            <a:miter lim="800000"/>
            <a:headEnd/>
            <a:tailEnd/>
          </a:ln>
        </p:spPr>
        <p:txBody>
          <a:bodyPr vert="horz" wrap="square" lIns="91440" tIns="45720" rIns="91440" bIns="45720" numCol="1" anchor="t" anchorCtr="0" compatLnSpc="1">
            <a:prstTxWarp prst="textNoShape">
              <a:avLst/>
            </a:prstTxWarp>
          </a:bodyPr>
          <a:lstStyle/>
          <a:p>
            <a:pPr>
              <a:buSzPct val="70000"/>
            </a:pPr>
            <a:r>
              <a:rPr lang="en-US" sz="2800" dirty="0" smtClean="0"/>
              <a:t>Potential pool of tens of thousands who can volunteer in their </a:t>
            </a:r>
            <a:r>
              <a:rPr lang="en-US" sz="2800" u="sng" dirty="0" smtClean="0"/>
              <a:t>local</a:t>
            </a:r>
            <a:r>
              <a:rPr lang="en-US" sz="2800" dirty="0" smtClean="0"/>
              <a:t> communities.</a:t>
            </a:r>
          </a:p>
          <a:p>
            <a:pPr>
              <a:buSzPct val="70000"/>
              <a:buFontTx/>
              <a:buNone/>
            </a:pPr>
            <a:endParaRPr lang="en-US" sz="2800" dirty="0" smtClean="0"/>
          </a:p>
          <a:p>
            <a:pPr>
              <a:buSzPct val="70000"/>
            </a:pPr>
            <a:r>
              <a:rPr lang="en-US" sz="2800" dirty="0" smtClean="0"/>
              <a:t>After a radiation emergency, many are likely to volunteer.</a:t>
            </a:r>
          </a:p>
          <a:p>
            <a:pPr lvl="1">
              <a:buSzPct val="70000"/>
            </a:pPr>
            <a:r>
              <a:rPr lang="en-US" sz="2400" dirty="0" smtClean="0"/>
              <a:t>Spontaneous Unaffiliated Volunteers (SUVs)</a:t>
            </a:r>
          </a:p>
          <a:p>
            <a:pPr lvl="1">
              <a:buSzPct val="70000"/>
            </a:pPr>
            <a:endParaRPr lang="en-US" sz="2400" dirty="0" smtClean="0"/>
          </a:p>
          <a:p>
            <a:pPr>
              <a:buSzPct val="70000"/>
            </a:pPr>
            <a:r>
              <a:rPr lang="en-US" sz="2800" dirty="0" smtClean="0"/>
              <a:t>We need trained affiliated volunteers</a:t>
            </a:r>
          </a:p>
        </p:txBody>
      </p:sp>
      <p:pic>
        <p:nvPicPr>
          <p:cNvPr id="103428" name="Picture 4" descr="hps logo"/>
          <p:cNvPicPr>
            <a:picLocks noChangeAspect="1" noChangeArrowheads="1"/>
          </p:cNvPicPr>
          <p:nvPr/>
        </p:nvPicPr>
        <p:blipFill>
          <a:blip r:embed="rId3" cstate="print"/>
          <a:srcRect/>
          <a:stretch>
            <a:fillRect/>
          </a:stretch>
        </p:blipFill>
        <p:spPr bwMode="auto">
          <a:xfrm>
            <a:off x="762000" y="5410200"/>
            <a:ext cx="1371600" cy="1277938"/>
          </a:xfrm>
          <a:prstGeom prst="rect">
            <a:avLst/>
          </a:prstGeom>
          <a:noFill/>
          <a:ln w="9525">
            <a:noFill/>
            <a:miter lim="800000"/>
            <a:headEnd/>
            <a:tailEnd/>
          </a:ln>
        </p:spPr>
      </p:pic>
      <p:pic>
        <p:nvPicPr>
          <p:cNvPr id="103429" name="Picture 5"/>
          <p:cNvPicPr>
            <a:picLocks noChangeAspect="1" noChangeArrowheads="1"/>
          </p:cNvPicPr>
          <p:nvPr/>
        </p:nvPicPr>
        <p:blipFill>
          <a:blip r:embed="rId4" cstate="print"/>
          <a:srcRect/>
          <a:stretch>
            <a:fillRect/>
          </a:stretch>
        </p:blipFill>
        <p:spPr bwMode="auto">
          <a:xfrm>
            <a:off x="7467600" y="228600"/>
            <a:ext cx="1335088" cy="1599439"/>
          </a:xfrm>
          <a:prstGeom prst="rect">
            <a:avLst/>
          </a:prstGeom>
          <a:noFill/>
          <a:ln w="9525">
            <a:noFill/>
            <a:miter lim="800000"/>
            <a:headEnd/>
            <a:tailEnd/>
          </a:ln>
        </p:spPr>
      </p:pic>
      <p:pic>
        <p:nvPicPr>
          <p:cNvPr id="103430" name="Picture 6" descr="anslogo"/>
          <p:cNvPicPr>
            <a:picLocks noChangeAspect="1" noChangeArrowheads="1"/>
          </p:cNvPicPr>
          <p:nvPr/>
        </p:nvPicPr>
        <p:blipFill>
          <a:blip r:embed="rId5" cstate="print"/>
          <a:srcRect/>
          <a:stretch>
            <a:fillRect/>
          </a:stretch>
        </p:blipFill>
        <p:spPr bwMode="auto">
          <a:xfrm>
            <a:off x="4724400" y="5410200"/>
            <a:ext cx="1143000" cy="1143000"/>
          </a:xfrm>
          <a:prstGeom prst="rect">
            <a:avLst/>
          </a:prstGeom>
          <a:noFill/>
          <a:ln w="9525">
            <a:noFill/>
            <a:miter lim="800000"/>
            <a:headEnd/>
            <a:tailEnd/>
          </a:ln>
        </p:spPr>
      </p:pic>
      <p:pic>
        <p:nvPicPr>
          <p:cNvPr id="103431" name="Picture 7" descr="NRRPT Logo">
            <a:hlinkClick r:id="rId6"/>
          </p:cNvPr>
          <p:cNvPicPr>
            <a:picLocks noChangeAspect="1" noChangeArrowheads="1"/>
          </p:cNvPicPr>
          <p:nvPr/>
        </p:nvPicPr>
        <p:blipFill>
          <a:blip r:embed="rId7" cstate="print"/>
          <a:srcRect/>
          <a:stretch>
            <a:fillRect/>
          </a:stretch>
        </p:blipFill>
        <p:spPr bwMode="auto">
          <a:xfrm>
            <a:off x="2514600" y="5486400"/>
            <a:ext cx="1371600" cy="1065213"/>
          </a:xfrm>
          <a:prstGeom prst="rect">
            <a:avLst/>
          </a:prstGeom>
          <a:noFill/>
          <a:ln w="9525">
            <a:noFill/>
            <a:miter lim="800000"/>
            <a:headEnd/>
            <a:tailEnd/>
          </a:ln>
        </p:spPr>
      </p:pic>
      <p:pic>
        <p:nvPicPr>
          <p:cNvPr id="103432" name="Picture 8" descr="37c10c4148"/>
          <p:cNvPicPr>
            <a:picLocks noChangeAspect="1" noChangeArrowheads="1"/>
          </p:cNvPicPr>
          <p:nvPr/>
        </p:nvPicPr>
        <p:blipFill>
          <a:blip r:embed="rId8" cstate="print"/>
          <a:srcRect/>
          <a:stretch>
            <a:fillRect/>
          </a:stretch>
        </p:blipFill>
        <p:spPr bwMode="auto">
          <a:xfrm>
            <a:off x="7315200" y="2209800"/>
            <a:ext cx="1663430" cy="685800"/>
          </a:xfrm>
          <a:prstGeom prst="rect">
            <a:avLst/>
          </a:prstGeom>
          <a:noFill/>
          <a:ln w="9525">
            <a:noFill/>
            <a:miter lim="800000"/>
            <a:headEnd/>
            <a:tailEnd/>
          </a:ln>
        </p:spPr>
      </p:pic>
      <p:pic>
        <p:nvPicPr>
          <p:cNvPr id="103433" name="Picture 9"/>
          <p:cNvPicPr>
            <a:picLocks noChangeAspect="1" noChangeArrowheads="1"/>
          </p:cNvPicPr>
          <p:nvPr/>
        </p:nvPicPr>
        <p:blipFill>
          <a:blip r:embed="rId9" cstate="print"/>
          <a:srcRect/>
          <a:stretch>
            <a:fillRect/>
          </a:stretch>
        </p:blipFill>
        <p:spPr bwMode="auto">
          <a:xfrm>
            <a:off x="6477000" y="5715000"/>
            <a:ext cx="2133600" cy="785004"/>
          </a:xfrm>
          <a:prstGeom prst="rect">
            <a:avLst/>
          </a:prstGeom>
          <a:noFill/>
          <a:ln w="9525">
            <a:noFill/>
            <a:miter lim="800000"/>
            <a:headEnd/>
            <a:tailEnd/>
          </a:ln>
        </p:spPr>
      </p:pic>
      <p:pic>
        <p:nvPicPr>
          <p:cNvPr id="103434" name="Picture 2" descr="https://www.asrt.org/media/images/nextweb/basics/asrtlogo.png">
            <a:hlinkClick r:id="rId10"/>
          </p:cNvPr>
          <p:cNvPicPr>
            <a:picLocks noChangeAspect="1" noChangeArrowheads="1"/>
          </p:cNvPicPr>
          <p:nvPr/>
        </p:nvPicPr>
        <p:blipFill>
          <a:blip r:embed="rId11" cstate="print"/>
          <a:srcRect/>
          <a:stretch>
            <a:fillRect/>
          </a:stretch>
        </p:blipFill>
        <p:spPr bwMode="auto">
          <a:xfrm>
            <a:off x="7467600" y="3276600"/>
            <a:ext cx="1333500" cy="561975"/>
          </a:xfrm>
          <a:prstGeom prst="rect">
            <a:avLst/>
          </a:prstGeom>
          <a:noFill/>
          <a:ln w="9525">
            <a:noFill/>
            <a:miter lim="800000"/>
            <a:headEnd/>
            <a:tailEnd/>
          </a:ln>
        </p:spPr>
      </p:pic>
      <p:pic>
        <p:nvPicPr>
          <p:cNvPr id="103435" name="Picture 4" descr="ARRT Home"/>
          <p:cNvPicPr>
            <a:picLocks noChangeAspect="1" noChangeArrowheads="1"/>
          </p:cNvPicPr>
          <p:nvPr/>
        </p:nvPicPr>
        <p:blipFill>
          <a:blip r:embed="rId12"/>
          <a:srcRect/>
          <a:stretch>
            <a:fillRect/>
          </a:stretch>
        </p:blipFill>
        <p:spPr bwMode="auto">
          <a:xfrm>
            <a:off x="155575" y="-579438"/>
            <a:ext cx="1209675" cy="1209676"/>
          </a:xfrm>
          <a:prstGeom prst="rect">
            <a:avLst/>
          </a:prstGeom>
          <a:noFill/>
          <a:ln w="9525">
            <a:noFill/>
            <a:miter lim="800000"/>
            <a:headEnd/>
            <a:tailEnd/>
          </a:ln>
        </p:spPr>
      </p:pic>
      <p:pic>
        <p:nvPicPr>
          <p:cNvPr id="103436" name="Picture 6" descr="ARRT Home"/>
          <p:cNvPicPr>
            <a:picLocks noChangeAspect="1" noChangeArrowheads="1"/>
          </p:cNvPicPr>
          <p:nvPr/>
        </p:nvPicPr>
        <p:blipFill>
          <a:blip r:embed="rId12"/>
          <a:srcRect/>
          <a:stretch>
            <a:fillRect/>
          </a:stretch>
        </p:blipFill>
        <p:spPr bwMode="auto">
          <a:xfrm>
            <a:off x="155575" y="-579438"/>
            <a:ext cx="1209675" cy="1209676"/>
          </a:xfrm>
          <a:prstGeom prst="rect">
            <a:avLst/>
          </a:prstGeom>
          <a:noFill/>
          <a:ln w="9525">
            <a:noFill/>
            <a:miter lim="800000"/>
            <a:headEnd/>
            <a:tailEnd/>
          </a:ln>
        </p:spPr>
      </p:pic>
      <p:pic>
        <p:nvPicPr>
          <p:cNvPr id="103437" name="Picture 8" descr="http://www.pearsonvue.com/pvueImages/clients/arrt/arrt_logo.gif"/>
          <p:cNvPicPr>
            <a:picLocks noChangeAspect="1" noChangeArrowheads="1"/>
          </p:cNvPicPr>
          <p:nvPr/>
        </p:nvPicPr>
        <p:blipFill>
          <a:blip r:embed="rId13" cstate="print"/>
          <a:srcRect/>
          <a:stretch>
            <a:fillRect/>
          </a:stretch>
        </p:blipFill>
        <p:spPr bwMode="auto">
          <a:xfrm>
            <a:off x="7620000" y="4191000"/>
            <a:ext cx="1085850" cy="1047750"/>
          </a:xfrm>
          <a:prstGeom prst="rect">
            <a:avLst/>
          </a:prstGeom>
          <a:noFill/>
          <a:ln w="9525">
            <a:noFill/>
            <a:miter lim="800000"/>
            <a:headEnd/>
            <a:tailEnd/>
          </a:ln>
        </p:spPr>
      </p:pic>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4800600" cy="1143000"/>
          </a:xfrm>
        </p:spPr>
        <p:txBody>
          <a:bodyPr/>
          <a:lstStyle/>
          <a:p>
            <a:r>
              <a:rPr lang="en-US" sz="3800" dirty="0" smtClean="0"/>
              <a:t>Radiation Response Volunteer Corps</a:t>
            </a:r>
            <a:endParaRPr lang="en-US" sz="3800" b="1" dirty="0"/>
          </a:p>
        </p:txBody>
      </p:sp>
      <p:sp>
        <p:nvSpPr>
          <p:cNvPr id="3" name="Content Placeholder 2"/>
          <p:cNvSpPr>
            <a:spLocks noGrp="1"/>
          </p:cNvSpPr>
          <p:nvPr>
            <p:ph sz="half" idx="2"/>
          </p:nvPr>
        </p:nvSpPr>
        <p:spPr>
          <a:xfrm>
            <a:off x="4572000" y="2438400"/>
            <a:ext cx="4040188" cy="3951288"/>
          </a:xfrm>
        </p:spPr>
        <p:txBody>
          <a:bodyPr/>
          <a:lstStyle/>
          <a:p>
            <a:pPr algn="ctr">
              <a:buNone/>
            </a:pPr>
            <a:r>
              <a:rPr lang="en-US" sz="2000" dirty="0" smtClean="0"/>
              <a:t>March 2011</a:t>
            </a:r>
          </a:p>
          <a:p>
            <a:pPr>
              <a:buNone/>
            </a:pPr>
            <a:endParaRPr lang="en-US" sz="2000" dirty="0"/>
          </a:p>
        </p:txBody>
      </p:sp>
      <p:sp>
        <p:nvSpPr>
          <p:cNvPr id="9" name="Content Placeholder 8"/>
          <p:cNvSpPr>
            <a:spLocks noGrp="1"/>
          </p:cNvSpPr>
          <p:nvPr>
            <p:ph sz="quarter" idx="4"/>
          </p:nvPr>
        </p:nvSpPr>
        <p:spPr>
          <a:xfrm>
            <a:off x="228600" y="2057400"/>
            <a:ext cx="4041775" cy="1905000"/>
          </a:xfrm>
        </p:spPr>
        <p:txBody>
          <a:bodyPr/>
          <a:lstStyle/>
          <a:p>
            <a:pPr>
              <a:lnSpc>
                <a:spcPct val="150000"/>
              </a:lnSpc>
            </a:pPr>
            <a:r>
              <a:rPr lang="en-US" dirty="0" smtClean="0"/>
              <a:t>CDC, CRCPD, MRC partnership</a:t>
            </a:r>
          </a:p>
          <a:p>
            <a:pPr>
              <a:lnSpc>
                <a:spcPct val="150000"/>
              </a:lnSpc>
            </a:pPr>
            <a:r>
              <a:rPr lang="en-US" dirty="0" smtClean="0"/>
              <a:t>Recruiting local radiation professionals</a:t>
            </a:r>
          </a:p>
          <a:p>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4649108" y="228600"/>
            <a:ext cx="4494892" cy="5791200"/>
          </a:xfrm>
          <a:prstGeom prst="rect">
            <a:avLst/>
          </a:prstGeom>
          <a:noFill/>
          <a:ln w="9525">
            <a:noFill/>
            <a:miter lim="800000"/>
            <a:headEnd/>
            <a:tailEnd/>
          </a:ln>
        </p:spPr>
      </p:pic>
      <p:pic>
        <p:nvPicPr>
          <p:cNvPr id="5" name="Picture 1" descr="\\cdc.gov\private\M311\asa4\0 current projects\Radiation Volunteer\radiation response volunteer logo April 8.jpg"/>
          <p:cNvPicPr>
            <a:picLocks noChangeAspect="1" noChangeArrowheads="1"/>
          </p:cNvPicPr>
          <p:nvPr/>
        </p:nvPicPr>
        <p:blipFill>
          <a:blip r:embed="rId4" cstate="print"/>
          <a:srcRect/>
          <a:stretch>
            <a:fillRect/>
          </a:stretch>
        </p:blipFill>
        <p:spPr bwMode="auto">
          <a:xfrm>
            <a:off x="990600" y="4724400"/>
            <a:ext cx="1752600" cy="1673177"/>
          </a:xfrm>
          <a:prstGeom prst="rect">
            <a:avLst/>
          </a:prstGeom>
          <a:noFill/>
          <a:ln w="9525">
            <a:noFill/>
            <a:miter lim="800000"/>
            <a:headEnd/>
            <a:tailEnd/>
          </a:ln>
        </p:spPr>
      </p:pic>
      <p:sp>
        <p:nvSpPr>
          <p:cNvPr id="6" name="TextBox 5"/>
          <p:cNvSpPr txBox="1"/>
          <p:nvPr/>
        </p:nvSpPr>
        <p:spPr>
          <a:xfrm>
            <a:off x="3200400" y="6324600"/>
            <a:ext cx="6019800" cy="338554"/>
          </a:xfrm>
          <a:prstGeom prst="rect">
            <a:avLst/>
          </a:prstGeom>
          <a:noFill/>
        </p:spPr>
        <p:txBody>
          <a:bodyPr wrap="square" rtlCol="0">
            <a:spAutoFit/>
          </a:bodyPr>
          <a:lstStyle/>
          <a:p>
            <a:pPr algn="ctr"/>
            <a:r>
              <a:rPr lang="en-US" sz="1600" b="1" i="1" u="sng" dirty="0" smtClean="0"/>
              <a:t>www.crcpd.org/Homeland_Security/RRVC_FinalReport.pdf</a:t>
            </a:r>
            <a:endParaRPr lang="en-US" sz="1600" b="1" i="1" dirty="0"/>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530725"/>
          </a:xfrm>
        </p:spPr>
        <p:txBody>
          <a:bodyPr/>
          <a:lstStyle/>
          <a:p>
            <a:pPr algn="ctr">
              <a:lnSpc>
                <a:spcPct val="150000"/>
              </a:lnSpc>
              <a:buNone/>
            </a:pPr>
            <a:r>
              <a:rPr lang="en-US" sz="3600" dirty="0" smtClean="0"/>
              <a:t>Funding opportunities through CRCPD for local/state agencies and non-profit professional organizations, such as HPS, AAPM, ANS, SNM chapters.</a:t>
            </a:r>
          </a:p>
          <a:p>
            <a:pPr algn="ctr">
              <a:lnSpc>
                <a:spcPct val="150000"/>
              </a:lnSpc>
              <a:buNone/>
            </a:pPr>
            <a:endParaRPr lang="en-US" sz="3600" dirty="0" smtClean="0"/>
          </a:p>
        </p:txBody>
      </p:sp>
    </p:spTree>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838200"/>
            <a:ext cx="7239000" cy="1219200"/>
          </a:xfrm>
        </p:spPr>
        <p:txBody>
          <a:bodyPr/>
          <a:lstStyle/>
          <a:p>
            <a:pPr algn="ctr">
              <a:buNone/>
            </a:pPr>
            <a:r>
              <a:rPr lang="en-US" sz="4800" dirty="0" smtClean="0"/>
              <a:t>Risk Communication</a:t>
            </a:r>
            <a:endParaRPr lang="en-US" sz="4800" dirty="0"/>
          </a:p>
        </p:txBody>
      </p:sp>
      <p:pic>
        <p:nvPicPr>
          <p:cNvPr id="6" name="Picture 4" descr="IMG_4435"/>
          <p:cNvPicPr>
            <a:picLocks noChangeAspect="1" noChangeArrowheads="1"/>
          </p:cNvPicPr>
          <p:nvPr/>
        </p:nvPicPr>
        <p:blipFill>
          <a:blip r:embed="rId3" cstate="print"/>
          <a:srcRect/>
          <a:stretch>
            <a:fillRect/>
          </a:stretch>
        </p:blipFill>
        <p:spPr bwMode="auto">
          <a:xfrm>
            <a:off x="2895600" y="2286000"/>
            <a:ext cx="3422650" cy="3238746"/>
          </a:xfrm>
          <a:prstGeom prst="rect">
            <a:avLst/>
          </a:prstGeom>
          <a:noFill/>
          <a:ln w="9525">
            <a:noFill/>
            <a:miter lim="800000"/>
            <a:headEnd/>
            <a:tailEnd/>
          </a:ln>
          <a:effectLst/>
        </p:spPr>
      </p:pic>
    </p:spTree>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Risk Communication Issues </a:t>
            </a:r>
            <a:endParaRPr lang="en-US" dirty="0"/>
          </a:p>
        </p:txBody>
      </p:sp>
      <p:sp>
        <p:nvSpPr>
          <p:cNvPr id="5" name="Content Placeholder 4"/>
          <p:cNvSpPr>
            <a:spLocks noGrp="1"/>
          </p:cNvSpPr>
          <p:nvPr>
            <p:ph idx="1"/>
          </p:nvPr>
        </p:nvSpPr>
        <p:spPr>
          <a:xfrm>
            <a:off x="457200" y="1524000"/>
            <a:ext cx="8229600" cy="4530725"/>
          </a:xfrm>
        </p:spPr>
        <p:txBody>
          <a:bodyPr/>
          <a:lstStyle/>
          <a:p>
            <a:r>
              <a:rPr lang="en-US" sz="2800" dirty="0" smtClean="0"/>
              <a:t>Are we meeting audience needs for information?</a:t>
            </a:r>
          </a:p>
          <a:p>
            <a:pPr lvl="1"/>
            <a:r>
              <a:rPr lang="en-US" sz="2400" dirty="0" smtClean="0"/>
              <a:t>Coworkers</a:t>
            </a:r>
          </a:p>
          <a:p>
            <a:pPr lvl="1"/>
            <a:r>
              <a:rPr lang="en-US" sz="2400" dirty="0" smtClean="0"/>
              <a:t>Managers/decision makers</a:t>
            </a:r>
          </a:p>
          <a:p>
            <a:pPr lvl="1"/>
            <a:r>
              <a:rPr lang="en-US" sz="2400" dirty="0" smtClean="0"/>
              <a:t>General public</a:t>
            </a:r>
          </a:p>
          <a:p>
            <a:pPr lvl="1"/>
            <a:endParaRPr lang="en-US" sz="2400" dirty="0" smtClean="0"/>
          </a:p>
          <a:p>
            <a:r>
              <a:rPr lang="en-US" sz="2800" dirty="0" smtClean="0"/>
              <a:t>How can we bridge the gap between technical information and risk perception?</a:t>
            </a:r>
          </a:p>
          <a:p>
            <a:endParaRPr lang="en-US" sz="2800" dirty="0" smtClean="0"/>
          </a:p>
          <a:p>
            <a:r>
              <a:rPr lang="en-US" sz="2800" dirty="0" smtClean="0"/>
              <a:t>Can we provide information in ways that promote </a:t>
            </a:r>
            <a:r>
              <a:rPr lang="en-US" sz="2800" b="1" dirty="0" smtClean="0">
                <a:solidFill>
                  <a:srgbClr val="FFC000"/>
                </a:solidFill>
              </a:rPr>
              <a:t>responsible</a:t>
            </a:r>
            <a:r>
              <a:rPr lang="en-US" sz="2800" dirty="0" smtClean="0"/>
              <a:t> public action? </a:t>
            </a:r>
          </a:p>
          <a:p>
            <a:endParaRPr lang="en-US" sz="2800" dirty="0"/>
          </a:p>
        </p:txBody>
      </p:sp>
    </p:spTree>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xfrm>
            <a:off x="381000" y="914400"/>
            <a:ext cx="8229600" cy="1143000"/>
          </a:xfrm>
        </p:spPr>
        <p:txBody>
          <a:bodyPr/>
          <a:lstStyle/>
          <a:p>
            <a:r>
              <a:rPr lang="en-US" sz="4400" b="1" dirty="0" smtClean="0"/>
              <a:t>What is a </a:t>
            </a:r>
            <a:r>
              <a:rPr lang="en-US" sz="4400" b="1" dirty="0"/>
              <a:t>“Safe” </a:t>
            </a:r>
            <a:r>
              <a:rPr lang="en-US" sz="4400" b="1" dirty="0" smtClean="0"/>
              <a:t>Dose of Radiation?</a:t>
            </a:r>
            <a:endParaRPr lang="en-US" sz="4400" b="1" dirty="0"/>
          </a:p>
        </p:txBody>
      </p:sp>
      <p:sp>
        <p:nvSpPr>
          <p:cNvPr id="5" name="Content Placeholder 4"/>
          <p:cNvSpPr>
            <a:spLocks noGrp="1"/>
          </p:cNvSpPr>
          <p:nvPr>
            <p:ph idx="1"/>
          </p:nvPr>
        </p:nvSpPr>
        <p:spPr>
          <a:xfrm>
            <a:off x="0" y="2971800"/>
            <a:ext cx="9144000" cy="2057400"/>
          </a:xfrm>
        </p:spPr>
        <p:txBody>
          <a:bodyPr/>
          <a:lstStyle/>
          <a:p>
            <a:pPr algn="ctr">
              <a:lnSpc>
                <a:spcPct val="130000"/>
              </a:lnSpc>
              <a:buNone/>
            </a:pPr>
            <a:r>
              <a:rPr lang="en-US" i="1" dirty="0" smtClean="0"/>
              <a:t>I asked a group of</a:t>
            </a:r>
          </a:p>
          <a:p>
            <a:pPr algn="ctr">
              <a:lnSpc>
                <a:spcPct val="130000"/>
              </a:lnSpc>
              <a:buNone/>
            </a:pPr>
            <a:r>
              <a:rPr lang="en-US" i="1" dirty="0" smtClean="0"/>
              <a:t>radiation safety professionals</a:t>
            </a:r>
            <a:endParaRPr lang="en-US" i="1" dirty="0"/>
          </a:p>
        </p:txBody>
      </p:sp>
      <p:sp>
        <p:nvSpPr>
          <p:cNvPr id="33798" name="AutoShape 6" descr="data:image/jpg;base64,/9j/4AAQSkZJRgABAQAAAQABAAD/2wCEAAkGBhQSERUUExQVFRUWGBcaFxgYGBwXGBoWGBQVFBoXGBoYHCYeFxojGhcUHy8gIycpLCwsGB4xNTAqNSYrLCkBCQoKDgwOGg8PGiwkHSQsLCwpKSkpKSksLCksLCwsKSksKSwsLCkpLCksLCksKSkpLCwsKSwsLCksLCwsLCkpLP/AABEIAPkAygMBIgACEQEDEQH/xAAcAAACAgMBAQAAAAAAAAAAAAAEBQMGAAIHAQj/xAA/EAABAwIDBQUGBAUEAgMBAAABAAIRAyEEEjEFBkFRYRNxgZGhIjKxwdHwBxRC4SNSYpLxFTNyssLSY4KiRP/EABkBAAMBAQEAAAAAAAAAAAAAAAECAwQABf/EACsRAAICAgIBAgYBBQEAAAAAAAABAhEDIRIxQRNRBCIyQmFxgVKRsdHwI//aAAwDAQACEQMRAD8A5rhqMgH9kXUo5jNzGn3xQ2FtxkfNMO0hhceHw1WYqD4vGZGZJEuFp8pSE4JwQeLrl7y48fhwC0bUcNCfNXjGibdk3aljuvDopq2JI01IjwOqCLyTJuVOysziCSuaCnRtSeOSJp1hzI8beRQ5rsPML0uadHDx/dMKHtxDhxBjn+yhfiC85RbmZ0QVV5AssoVYGvelYUr7G+HyAF7vdbZo4kqBlTMS4kyfEemgQVfHlx/pGg+a2ZWbaW98JYxoaUr0uhux1oDu/j6HVY6sBwHgcvolwrcned9Oi8NaZLoyzw1PdfRMKgtrgRncC4aNb/M7rH6RxQzqmUmDLzq4aCeXwXmIxBBA0cRoP0t4BeUAOYJ9fVKl7jtpdHjMPw/ZZVwscfNFmnbjHog67CRbTTv7kRFZAKcgngDHj0WtXDRwIKJaOzAm7/0jgOp69Fo1kyTJJ1PVchmBuaV62rzA+CIqhqgdTTJimr6nJar0MXhsiA9K8zLyVi44teFZYIja1GMO89B6kBZgmWFl5t0AUbu95wHWJk/BZ/JQreDwwc8AkAE3J00TP/RKbdXEzoRxQtCs11QZQABb01PVNqNQEmofdYPUaDx18U0210NBLyB1N3xMAnQG4BsdENU2G7ofMJmwDI+q6qW1HOGVvPn4AIrD0puX5z3i3kVy5e4rlH2Kw7ZbuR8IKHq4Yt1BHhCt1elGo8/3SvEVmkw69jHf/lPbQNPoRmitezKsOJptDWy0Eu0EAQ0CJQ78Cw8I7igpWFxS1YmzdFs2omLtmibH5qJ2APMH0TcgcAU1CbSvAYv5KZ2BI4HwuonUSOMLrQKaNRVOvFENxtrie9DmmVqWc0QUE0qwJvZvIWk8lO7FQZsXcBwaEDTpE6AlZlIPVCkFE4q3JIM89brKmJW9LB1HaMPjb4rY7M4ve0dBcrm0gUwPtCTK9DSUWRSb/Me+3oF47aI/S0BC76QaIhSdwFuenxW1PDB13OjpElROxbjqpKHtESfkjTOtGVcKP0Anr+yH7I8k0qYgUxGruA+q0FWsb3/tXWd2WbCCAk+8+Jl7W8gSfFPKFPmqrtWpmqvPWPKylHsd9AzH5R3phRxJqZabAYmXfv3JfWpyAsw2KewnI5zZscpIkKtWJbHtbEF5DTGRlmjTvPeojVHQ/fmlo2nVAjMfEA/JY7HuOob/AGx8EaFCsVjGi1xzhxQ+EeM2d2g9eQCCrmTOi8D7C65qwp0xyyoXOzEiT5AcB4KbtuGUHuM/RJW4mOK2/NrkqAMMRiWjn3QgKlSQdFFRpuqOsCe4Sj6Wxn6uho6m/kEraXYyTBadRx4lbjNMlMX0KbRrPM+75LV+1mNGVrWnqRmPmUt+yGp+WBOaT+gX46DzRD9jACXuazpOYqJ2KsD/AGibxzPIfFaB7jrB8V1P9BtInovpsFpJnj+yyptOPcYATxAQ1V8cLnxQ88T6LuC8g5G9faL3akhDGoTxU2UayCVoao4gJ1SFeyNy8AUpg9FLTAbf3hHkjYKBYW7ahGiJc5h0kLWhQzOgX68kOXuHibYMtB5u5/QJ+0PjX0Q+FwbaQl13cOo+QU3+ou5N/tKjKbf0oqoLyPqNO11Rq59t3Vx+a6Cxo7M93joueke2U0EI2H4TBteLqQ7MY0e8oW1soUVSu7hfwlUpi2SOwreBKEqEAwT6SmLKbi24a08yAPgoRgGzLnF56eyPMrg7AxTnuUgwLiB7I+HxRjKg/TAHMXPmVK5rmiYMczp4oBoEp7IB1IHcify1GmJLZPUz6BaYnMRpbnEW5yoMLMEWj4+PBCmw2kb/AOr5ZyzfpA9EHX2g9x1gdEwDANR8ENiXgaAeSPFIXk2LnEleNBRxoWuBPwHX6L38oI1jxRsADmMythXKlqUw06grG0p4LrOoh7Re9spH0gFp2SJzNC+VqVK2jcd6Jq4HkutHUCsqAc1kybqRuDMgXumNDZTQCXHz0H1SuaQYwbI8Ng5gRry+/VGsy07Ngu9B9So62Iawch6n9kudinFwIsBoFOnLspqK0M8DVz12MMkFwDibQn78HgATNWnPG418lV8I3OKjnAmSSQNeqnG06Qt+Xbbmf3TL2Qr/ACXOmw5CI4HyhUAU/aK6zs2iNDobHzsqjj922mq8sIaMxMFdGSTpjPG5RtFffg2tGdwJB4kw2enNYcexukn/AIiPUptV3Qc4khzZ/wCX1CBr7s1GvDcszoR7Q9OKdOPuK4yXggpUatcHs2ABuvE+ZtNtAjtmbs1qn+4co1vcx0CueytjtoUWtcJedeQtzTbA7Nq1KkU6Re7T+kCeJgADvKg8u6ialgSVyZS3bvtpvgFs8zoO4aBH0cWxs0y2bG5E3jXkZXSKX4UuqAGtVDDIJaxubvGYn1Vgwf4b4JgvRz8PbJPfAsAm4yktiPJjh9Jwqi6lVeJaSBMcAB4QhMbg6ETTa7jIBMiOMQZEr6NZuXgxTNMUGBt+FxOsHUKu7Q/BnA1Ls7Wk4aFjp9HAqii49MnLJGXaPnHFVtQ3N5ShqdWJPHhPPn1Xf8d+FZw+FqtpEVnVD7RIyOyjRokkfCVxbbe7T8O8h7S3kTp5iy7k26aE4qrTFTcV5ryrjyRC17ETqvfy4+ymJ0QsfdburDgsOH5LU4Y811o6iMleZgihg7XIlQmgutBpkZepsNTc7Sep4BTYfZxNzYffkEypENEDhry8OvVJKfsPGHueUKYYLkk99/2Ciq4jMYF48ggMTiXEkT3rbD4Oo+zZI6JFFLcgylekSVGBxhoc958gtamBLCATlJ8h32T3BbNqU2SIbOhItPxSTaXak5qg+QTRnGXQjixvsLBZ2OYCCXSJ4a6oh24NQn3meajwGJNHC9q0NDibWmJeRp0Ch/1VxuX1p/5AegFl0d2M9UXettkNYSCJAmOsrSg4VQKrYvr0KrWLfMys3a2m6k8AXaTcag+CM8VrQ+LLxdPotdXDHjyujNl4QGoHROUadSi6uEOYGPZMeH3KtO7WxGhnaOi9x3cPNYIps9NtJWJaeHhwdXz5GnRsZj0k+6NFctn734RjMoaaQH6cvr7Mqt7x0QBa4OkKtYOqSecWjin9R4+iEoLK/mOv7M3io18waYy65rfNMKddrpggxrC5CzEZJiyfbsbU7Oob+y65HX5dU+P4q3TRKfwlJuLOhwsXjXLZbTAa1GSIXIPxV3NcP49MEjQi5GusaBdbr4kMiTqYHMnkANVVN5N5aoLmUmUnN0cakkXEEEWHmV1WNG70fP1HZtOZc0Rxgwe8cEp29UpCoW0M+QcXgAk9wJsr/tLZbS5x/gAukwxxAB1sJIAVU2luw4uLhEeDh3WvbqpRTXkvPHatIC3cwuBcC7GV6rCD7LKdLPI5udmEdwCEx2Mo5nCmx2WTlJIkjgSOFuEr07KvEhD1MJFuSpZno8wAY50PFQjgGRM9SdAmD8HTacwmOGYzfw1W9ChlbIGo/eSePcgMRWe7S/WR6KbbekUSS2xtgW061TJUr08O2JLqmcg8IhjXEnpYLXaWGZTe5lOoKw4PaCA63AEAxrqErwmynn2niG6349wTrZOzTUcXaAcef3ZJKUYoZXJ7BsBsP9REmfDorHszCtpWOt9P2U1TDwwDhYL2lRExOseBn/CwTyuRXhRpjSM0DiD3c7eSWPwZi8WNibC5tFuAi6e1MD0mO+eMfH4LWtSboRYxfWDzU1koPCxLUwsDIWBzJsIPM8iIuojRpj/+Zn97v/ZMcdT9lrgYgkGfvmD5r1psPbPmVrxzbRKapgFSnIHMkfFB4B5bUkcCfin9ei3PSAsM2n/EZvkkOz2kvFiSToOK9JfTZD7joew9s9rFJ2rtOI5cOKd7zbRcavY0nU6bKNNpqVapcGNLg4NY1rb1HnI7+08lXdzsDkxjDVY8BpOrTAdBgk96um3t0248TScGkgNfaQcpzszDjBJuIIzHnCyx4xybNk3KWPTFewdrtxE0sxrsFi8MNMB0ZmyHOJMw4Ihuy203uMZczRw4zrdMNh7tfkqLWTLsxe8xGZ0ZRbUNDYAm5ueMAjE4cuBH3oofGSTlUSvwifHZXcfhW5ABoNOfUk8ygMLUc0gqw1cDDQdZ+EoHC4cNcTwaZHmsF09m5LWjo279Uuw9Mnl81ttjbDaDZN3HRo+J5BKMBvaC1+ZvuNkdToBHCTFlT9vbxuz5GDtMQ82aLwSbC5guHLQeUe5icXBPweLPHLm70NNt74Cg3M4zWcNIILQdGN/lHXV3SxUWyNyK+LirjHupsN2022eRzcTOT1dzhNdz9wxRIr4k9piDcTdtOeXN/wDV5c1cwEz2K56qPX+Srj8OcGB7jz31HdOvReYz8P8ABObHZlh5tc4kf3Eg+IVqUdVshAS2cH36/D40CalIl7dTIgjvix77LnGIZDrr6yxuBa9pD2gyuGfiBuD2FU1WhwpE6Ae6T15IOPsPyvvsqdBgNNp4QQemoQuxdhB5OfMBNrRx6/d0fg7tMCW5tOkQj6FcNYXOmRI8LFZJtq0iySdC3arCXCkwXH2JKebGwwbQaCbwZIiJLvMpPsqm5731SLC3if2+KcYTTKSBeco6rNldLiOluzx8FsTHDx4eClosAAgyR/20lDPAFRpGnIffVH0yGwNSf8rO3ock7bMY4wbd338EPXpS0An2gYd5ajvsvO1gF1xlJE9DB+KgqVBwvmFo8tUgUaV2nszm1H14+iDFM8h9+K3JqPkP6Cw014qZrCBED78F6OCL4kMrtmzX/wAW36KVR3jlIn1SrYwIe0jr8Ewpm9c8qDh/+mj5oTYw9vwPyXp/aZvuLJgsXUa7MHx+kw6CZ6TJbY30810bcfGF1Jzz7xMHqQNfX0XMsP788h/5BX/czEgUw0G7sxA5wBPyWTMtGrBttD3F1PePErdjbd/0UOJZOZZg8UMrZ1j4LBds3pUiKtQ9iI0skGLkW626q3VW+yI0geKqe39qNwlKrWdBfOVg5GLeXveIQ9CU5Uh45FFWwDebeVmDo5B/uOgvPFkggc7gGw7zxEH/AIUbuS442qc5cD2X9IMgv7zcDxXON2NiVdq4zV0AzUN4yzx7+S+hNjbMNBjabA1rGiPAcl6i+WoI8vI+dtjYLJWBZlTmY9WLFiJx4QhsXs5lVpa8BwIIM31RSxcccb3q/Dn8vm/LD2XGS2e+wPLouf4/A1Wk03NLBaS62gjy7l9O4nDNeIcJVW27upSqsOYRyI94JZQUh4za0cawtLs2BoEgCeU8z+63xAuMsaW580ftHZ/ZVDTJJEyCdSNJ6SgmNvAHE+Z6ryJ2pNM2RdoyuWyCR3/VQ1MbkLSbAzH1RAwpeQJ934rTH4cRlH6Z6ye9R15GZpUpzeeHDrb7KLNIOgTBaPLj9UFRfLXN0tp0J+s+aIovuYsY43tHfMrpKgphvYZswtPdqYn6oP8ALM/lPmjcE2LEze9u6Cp3sbJ9lbsDqJKatlZJytxMfyNHnUH7IbZVSDMcPmvMVUtX/wDp/wB1JsO5MibfNelfyox/cxvgnZnEERZPcJjexbhH8G1oPc72SD3gpPgmjMY5fVF1WF9KkxoJcKwd4DLPfYqTNOHt/o6s2kHtkagKr4is5jjNhMBWbZ5DYJPT0v8ABB7WoMrthpuCNOth8V57x3tG9Sp0zMFtMZCSfcaSZ0jh4d3AHoqJtDDVdodrUgtw9LNlJt2lTie4ak9wRO/O0Ca7cPTaWMrFga7QOptJbLY/SMp11snW18WyhgG0mQIAaAOR1MeMrXJrHFJEPqbf/fr/AGONxNjU8Bs9hj26gzuPEyJA7gOCWbZ3orCckx96Kw7Rw+fDUsvBjY/tCQMwxJhwnwVsbswzLHuHj6lXCzV97O7y4KxlIN2sE6lYCGnXvVgVGTMWLFiBxixYhMVjgzqik30BtLsKS/bGOp02HOdQYCq+8G/potJpwT10FpuuX7y/iY94JIueM28OSMk4jQqT2Md6toNfiJbFgkxqHO0cJvZVXAbae+qCTxVoey7XDSx9b/NeX8TH5uRrxtVQ0oVA0wdD/hA4moM56H/CnD5Ivw8ekeaHrtA08+sf5WBFgQPLavO+nQ3n/KkayHEiYFx06evot8LEcyRr6wvK20KbPeMu0gAE6204qqTl0L0N8K2Wkxc+HgphRfwj1QuyqrnuAy5GEEC/tTFu661NHmXTxuV6OKKSpkZO2VDFN/h1T/8AIwf9z8gi93yDmk8vmh8fag7rX+DCfmt9gtJDr8R81qf0oz+WPsKbug6NPwcrPum1tWkGOa1xbUc4EkiC2mH6Nu73TAngq3gDqIE3M8TLTbWIEcuKa7HxvY061QtzBga6JLb5ssSNJD3CUiaXfRfFd1HsvtSuWNpuBaM4LrAc4iTPWV5i9qRUbS7UhpLA8xEEkOOWBpwUdKhmpB1NlJstkCo1zyAbgEF8Tz6oP8uQfbNJ2ulPL4Wd3q3rYo6O9DNJ25Fe/GLFijVwhogDKyo1ttIqFsDyKX7Kwlchr6+ZzjBjQNHAecFWje3ZrK+Jw73TlpNY4tiZL6tS/cHBPaWGYRMDXXu71gzT3SNOKNK2Od3awqUGNOrQB5Wm6ZtwTBeFWqDnNjLIOtuZ+Nk82dXfU960fFPjy3ryZsuOnfgYNaBoIWyxYtRmMWLFi440qi1jCqu3NqNaC0a89O8idVZ61YCy57vliIMifL6I8+IOHIU7WoU6tMscMhN83Xr68VQdsbsOI9loeOJadO8ESrFiMYXDkQOs+iR4za8EkkgjkfpdTlPwUUBTgN03h12uA5mAPVO67W5+zaZIbci9weiTV9vvdbM63c74rTZOKqVHO7NxdwLrNE+V/BQytOLKRi0yxYkBljNxfnpzSsYhpP8ADa6o7iG6SBxOgRlDZDJms41L6e63Q8ON0WHNaMoaABwEALzk4rrZpK7jMVULmMLixrokDvuJTXZeDYwZg0EzEnXnJlKtsUnEMLQSQ4iw8fK2qdYChJ9r9QBI5GL+K0ODklRPkldjjAnQ8j+6nq4EFxObUk6cytaQjSy3yr0IYtGd5DnW0mkUrnWqe/8A22/VFbvu9h/ePgod4q4c1hE6mQQRBIHPxRG7h/hnT3vkEW7ic1UmPdmCS89P/F66Zuru0PytRtQDNUp3BFwTcA91lS9yNn56r3u92mAT1PtAD75Lq27zswc7nHqFmlK5KKNMFxg8n9itbKqRh2tn3RB7hm/ZCVa8XN7x4E/upMeTSe9nDNI7ifoSlWLxNpteLdyhKWz0Glba6JN4dtN/1Gixr8rH0A10WEtqVWgnqHAeaH3c2w51c0Hkzm0042PRQ4vZFOsM4ANVwIJB9qGkQf8AlInwSHGbUfQrMqu/3Wke1weOBPJ1oIVL5SBLBxx8o9HaqFNrjOYA6GTyTejRDdFxrbmGdjQ2oyo5rHGXNBiCPeHmrru66vQpgGsajRFn3jo06jlyHhC2Y8Se0ePlm1pl2WIXAY4VGzEHiDqPqEUnaomYsWLEDhbtEm91zffeqcpBIveZN10za1XLTJXHN5scX1CJ4/eqnMpHoq9SqctvUpJjabjJEiORVlfgybFRPwLfuQpyTGjIpW0cOQBGaCL/ALqy7ouy4eAJMmYtx/wvMTh2tEG2ttVJsIZWGP5ifgFLKuUKY67tDR1YyRF+f+FCQZv0+/vmpaIl33zRNQAa6qUIJeASkwR9EEjhcfRHUqIDukfP9/RCVcTGgMyj8K8uInnp3iFpiibYbS0XhqqNzyLKPMt0Y6JMpu18MHUM3HXy1+a33YI7G4/UfgFrVxEtcwCQ4n1mbJpuNscvqMpGYzkuP9Agz5W8Vjuk7NDVtUdB2dgvy+BE2dUh7ucH3W+Ueat+52IzYYkayR5KvbxVhksYBAPhoAPRMtx5bhCf63H4XWbDubbNuSP/AJ8RZvXiP4ocLEWPcWmPoqzUry7Tj8p+SsG36gdVy6AgSOh0cPH4Kp4pxpuh2o9eEjwS5lu0Xg7ijG48sM8fqPrKY7YwTMVRJi5HtdCP1Dqq5ia9yBw1PwTLd/aHtBpOt/VTiVx5OD/HkU7p7eNJ7qNQ6GDwmNCur7Hxwc2RC5NvhsXK8V2CAfe6de4fA9E73K26QezJ9oC88e7mtsMjXzIxfEYEnx8eH+DrD8OSA6mcr26cbfynoVpQ32otAFcii+csOMNLv+WjZ4TCJ2BiBUbI8UJvHudSxGZzhYtIcOfjNls5qatnl8HGVB7d4qUgSb6GJHmE0ZUBEgyFwv8AIV9m12sL39g54gzIy5hYjQHULsn+jtH+25zO4yPIqSspKKQLvM6aRAXJ9oYaKhJ7+a6BtrZ+JMtZVDpmxaQe+eXDVc63p2ViKH+5UHtCYbJIvHJLKUewxhJguJc2DeEnxuLixPzRD9167qWaXNkAgPGWZ08Cqxh9n1XucHgxTJDjwB7z8EOaasPptOiapUDjDbuJ01Ke0sPkYBxCT4WKcxx48eCZHGlwM8lCbtlEqDKL726qaoYAlLyfZB8PQ/RBPxT9IjxkporQnka164AlMdlVQ5sjl8FVySdb81Y9hNLREePoq447BPoeGiDJUPZqdhstZWtIha8nPS2DmtaTrANtTyhW/cLeHC0qVY1KobVcMrJBv7Rn2ogaCx5qlbfq9mzhL79dbA9PokeCcYWHuLNidSSO87QxgNLNIcALEXm0WITfdPFZsI4akOuByIHkuCUK7o1PmU2wW2azLMq1GjkHEDxEqMVwdmqUuSo6htSu2pWbGsX+AB8kp25g+1y5ff0HX+n43VUpbfrAyTJ5kXUw3oq2IyhwNnQZB5i+qLaapnRbixZtCs6m45hB4gpdh9uFrwQnWM2was9pDjzgSklTZdNxkSO4pYxSGnP+ku+xtotrsLHmQbRyMJPicO/B1ZBhkyx17D+TqOROiTYGiKTw9jnAg89e9XrBYyliqOWoGk9VyTT0VhljOPCf8fgt34e7zNqOAB98XGt/ALoy4RhMPUwjw6i1jWgg/qkgcAAQXGV1gbYc6i2sycrwCQRBa7iDyWzHTWjzficcoNNhG8W7tPFUHU3CDq08ncCs2Hj3PotDhFRhFOoOIc209xEO8VthNvNe7KZBhKNq4aiazahdkqtILHSQ10TlbVjWCTAKfRJJtD95d2sHLlLXRz1H1SOvh6OJoPNQAgOyGdQWE2kaXJ05onC7WxAP8Wixw4Ppvjwh31SPaO0XNp1KQw9UF9Rz5OQAgxJHtydOSi4OmjlOtAG8uNAfQDR7Ehh5kNGbx91U7eDEB9Ks5oAggnwcBdNNqMxOKFLJRyNYQWucTwm5aYjXmUp2huZWeCKtU5QZytEN8efip8HoptoorsZnc9w0kx3InCAwXco8uPyWm3dmCh7M6lKaeMc33SR6p6pjqKlHstGtN0dCPAodtbg7VAYTbECC2Z5GPkVMzbtIe9QJPV/7Iun0J6coIPZiGyrFstriRDXR3W9UhwG91IH2cOB3Ef8AqrDht7Qf0R4quOiU76HDMM7kNeaw7NPMIJm8rT+l3mB8AvP9fb/IfNa00Qo5NtvFF79bA2+qzBiwS6rUkymeAFgsElUTXjdyGFBiKY3qtaYsiKazNmpI9C2cwxCxoP2P3WGmZ1Qs4ieei2Y3p0+/Vbub4r0iyICMMRuCxOQnWDPP5IZetRTo4t2xtqCQyoYzxlPEO4TyB0hXrdvFuYXUzdp1HCTYAfX6LkOHq8Zg8Tx7h11V52RvbRYGlzah7JsOJc0AmL6AkwBz5c1WNvaK+rF43Cf8Fyx27hLs1F5HG+nmqlvFsvFTLgXAeI8CP2XRtk49lVgex1nCf2Q+1XBzC0RqAIsb6lW77PO2ujj1fbWIpENFSpT5gEgDu+7Kz7A2k+o5hfiXPMSWh3BD7aodnY5TJ01Iuq9h8cGPuwjUy3UAX0OqRJryMpHUaeLpgkx56ykG8W3m5Tlta3eqti97WBury69iOXdZVLau8FSqYHstOnEn6LnNlbXgC3ix3a1J5fFJXIiqzXmhagSAo9hEUsTwcJHqgKjY1XlGqSjx0NHI4PQ4oNaX+zMdU7wxSHAHim9GonholkduxpTetu0QLKq27VakzO0c/Kb7O0CUOTTAaBZZ9F8XY4YiaaCpoqk+yys1BbHwoy+5K0Dlr2i44mDvLgt2lCjnyW9Iz4oUcScVhfZY5wWjuXL4onG4KJbjgAGmS2x7zIJnyAS9xWSinQGXTYW+L8O5wJhkaWN7X9YT12/gqMDmgt9og+UfNc11HeQPJStxOVrRMgOmPBUU/cVx9h3tHa5fUdfQCL8dVC58vqdA31MkfBI6uI/iEyLlTvxcOfc3ZwB94RHBMpiOJDiLkHjJPhH+Uvx1QZRBuP8AIW1Sq6/URogzhz1v3JLGojr1g4ddD9VBHFEnDRzWrqEo2cL6rS4r1ghFDCQdV6cMAePn+ybkuhK8kuEMJhTqIOkwAaeZP1RVM9B5fVPFiSJxXWdooXVI6LXtuqumSZVU72bREBJU+2V7oWfK6RXD2M2URGiJbhwOGq0boi+A++Cxs1oh7AQtPy41U4+/Nanh3n4oWw0ediIsFsymB5LZvBafVdZ1G0R9+K9AW3Lx+AWDXxHxRsFGvZKN7PVSD78lGiA97McgsNMcgt2aea3bojYAV7Fu1nskm69qqV3ueHzKMTmLHMlRlinP35KJEBG5i1NMKd2ig/UzxXJAs0NNe/lrXW/FFD3UyFYM2itawy6ELK2n3zQ1biqREkSvqDmtO1Ci4KJVskf/2Q=="/>
          <p:cNvSpPr>
            <a:spLocks noChangeAspect="1" noChangeArrowheads="1"/>
          </p:cNvSpPr>
          <p:nvPr/>
        </p:nvSpPr>
        <p:spPr bwMode="auto">
          <a:xfrm>
            <a:off x="77788" y="-1135064"/>
            <a:ext cx="1924050" cy="2371727"/>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3800" name="AutoShape 8" descr="data:image/jpg;base64,/9j/4AAQSkZJRgABAQAAAQABAAD/2wCEAAkGBhQSERUUExQVFRUWGBcaFxgYGBwXGBoWGBQVFBoXGBoYHCYeFxojGhcUHy8gIycpLCwsGB4xNTAqNSYrLCkBCQoKDgwOGg8PGiwkHSQsLCwpKSkpKSksLCksLCwsKSksKSwsLCkpLCksLCksKSkpLCwsKSwsLCksLCwsLCkpLP/AABEIAPkAygMBIgACEQEDEQH/xAAcAAACAgMBAQAAAAAAAAAAAAAEBQMGAAIHAQj/xAA/EAABAwIDBQUGBAUEAgMBAAABAAIRAyEEEjEFBkFRYRNxgZGhIjKxwdHwBxRC4SNSYpLxFTNyssLSY4KiRP/EABkBAAMBAQEAAAAAAAAAAAAAAAECAwQABf/EACsRAAICAgIBAgYBBQEAAAAAAAABAhEDIRIxQRNRBCIyQmFxgVKRsdHwI//aAAwDAQACEQMRAD8A5rhqMgH9kXUo5jNzGn3xQ2FtxkfNMO0hhceHw1WYqD4vGZGZJEuFp8pSE4JwQeLrl7y48fhwC0bUcNCfNXjGibdk3aljuvDopq2JI01IjwOqCLyTJuVOysziCSuaCnRtSeOSJp1hzI8beRQ5rsPML0uadHDx/dMKHtxDhxBjn+yhfiC85RbmZ0QVV5AssoVYGvelYUr7G+HyAF7vdbZo4kqBlTMS4kyfEemgQVfHlx/pGg+a2ZWbaW98JYxoaUr0uhux1oDu/j6HVY6sBwHgcvolwrcned9Oi8NaZLoyzw1PdfRMKgtrgRncC4aNb/M7rH6RxQzqmUmDLzq4aCeXwXmIxBBA0cRoP0t4BeUAOYJ9fVKl7jtpdHjMPw/ZZVwscfNFmnbjHog67CRbTTv7kRFZAKcgngDHj0WtXDRwIKJaOzAm7/0jgOp69Fo1kyTJJ1PVchmBuaV62rzA+CIqhqgdTTJimr6nJar0MXhsiA9K8zLyVi44teFZYIja1GMO89B6kBZgmWFl5t0AUbu95wHWJk/BZ/JQreDwwc8AkAE3J00TP/RKbdXEzoRxQtCs11QZQABb01PVNqNQEmofdYPUaDx18U0210NBLyB1N3xMAnQG4BsdENU2G7ofMJmwDI+q6qW1HOGVvPn4AIrD0puX5z3i3kVy5e4rlH2Kw7ZbuR8IKHq4Yt1BHhCt1elGo8/3SvEVmkw69jHf/lPbQNPoRmitezKsOJptDWy0Eu0EAQ0CJQ78Cw8I7igpWFxS1YmzdFs2omLtmibH5qJ2APMH0TcgcAU1CbSvAYv5KZ2BI4HwuonUSOMLrQKaNRVOvFENxtrie9DmmVqWc0QUE0qwJvZvIWk8lO7FQZsXcBwaEDTpE6AlZlIPVCkFE4q3JIM89brKmJW9LB1HaMPjb4rY7M4ve0dBcrm0gUwPtCTK9DSUWRSb/Me+3oF47aI/S0BC76QaIhSdwFuenxW1PDB13OjpElROxbjqpKHtESfkjTOtGVcKP0Anr+yH7I8k0qYgUxGruA+q0FWsb3/tXWd2WbCCAk+8+Jl7W8gSfFPKFPmqrtWpmqvPWPKylHsd9AzH5R3phRxJqZabAYmXfv3JfWpyAsw2KewnI5zZscpIkKtWJbHtbEF5DTGRlmjTvPeojVHQ/fmlo2nVAjMfEA/JY7HuOob/AGx8EaFCsVjGi1xzhxQ+EeM2d2g9eQCCrmTOi8D7C65qwp0xyyoXOzEiT5AcB4KbtuGUHuM/RJW4mOK2/NrkqAMMRiWjn3QgKlSQdFFRpuqOsCe4Sj6Wxn6uho6m/kEraXYyTBadRx4lbjNMlMX0KbRrPM+75LV+1mNGVrWnqRmPmUt+yGp+WBOaT+gX46DzRD9jACXuazpOYqJ2KsD/AGibxzPIfFaB7jrB8V1P9BtInovpsFpJnj+yyptOPcYATxAQ1V8cLnxQ88T6LuC8g5G9faL3akhDGoTxU2UayCVoao4gJ1SFeyNy8AUpg9FLTAbf3hHkjYKBYW7ahGiJc5h0kLWhQzOgX68kOXuHibYMtB5u5/QJ+0PjX0Q+FwbaQl13cOo+QU3+ou5N/tKjKbf0oqoLyPqNO11Rq59t3Vx+a6Cxo7M93joueke2U0EI2H4TBteLqQ7MY0e8oW1soUVSu7hfwlUpi2SOwreBKEqEAwT6SmLKbi24a08yAPgoRgGzLnF56eyPMrg7AxTnuUgwLiB7I+HxRjKg/TAHMXPmVK5rmiYMczp4oBoEp7IB1IHcify1GmJLZPUz6BaYnMRpbnEW5yoMLMEWj4+PBCmw2kb/AOr5ZyzfpA9EHX2g9x1gdEwDANR8ENiXgaAeSPFIXk2LnEleNBRxoWuBPwHX6L38oI1jxRsADmMythXKlqUw06grG0p4LrOoh7Re9spH0gFp2SJzNC+VqVK2jcd6Jq4HkutHUCsqAc1kybqRuDMgXumNDZTQCXHz0H1SuaQYwbI8Ng5gRry+/VGsy07Ngu9B9So62Iawch6n9kudinFwIsBoFOnLspqK0M8DVz12MMkFwDibQn78HgATNWnPG418lV8I3OKjnAmSSQNeqnG06Qt+Xbbmf3TL2Qr/ACXOmw5CI4HyhUAU/aK6zs2iNDobHzsqjj922mq8sIaMxMFdGSTpjPG5RtFffg2tGdwJB4kw2enNYcexukn/AIiPUptV3Qc4khzZ/wCX1CBr7s1GvDcszoR7Q9OKdOPuK4yXggpUatcHs2ABuvE+ZtNtAjtmbs1qn+4co1vcx0CueytjtoUWtcJedeQtzTbA7Nq1KkU6Re7T+kCeJgADvKg8u6ialgSVyZS3bvtpvgFs8zoO4aBH0cWxs0y2bG5E3jXkZXSKX4UuqAGtVDDIJaxubvGYn1Vgwf4b4JgvRz8PbJPfAsAm4yktiPJjh9Jwqi6lVeJaSBMcAB4QhMbg6ETTa7jIBMiOMQZEr6NZuXgxTNMUGBt+FxOsHUKu7Q/BnA1Ls7Wk4aFjp9HAqii49MnLJGXaPnHFVtQ3N5ShqdWJPHhPPn1Xf8d+FZw+FqtpEVnVD7RIyOyjRokkfCVxbbe7T8O8h7S3kTp5iy7k26aE4qrTFTcV5ryrjyRC17ETqvfy4+ymJ0QsfdburDgsOH5LU4Y811o6iMleZgihg7XIlQmgutBpkZepsNTc7Sep4BTYfZxNzYffkEypENEDhry8OvVJKfsPGHueUKYYLkk99/2Ciq4jMYF48ggMTiXEkT3rbD4Oo+zZI6JFFLcgylekSVGBxhoc958gtamBLCATlJ8h32T3BbNqU2SIbOhItPxSTaXak5qg+QTRnGXQjixvsLBZ2OYCCXSJ4a6oh24NQn3meajwGJNHC9q0NDibWmJeRp0Ch/1VxuX1p/5AegFl0d2M9UXettkNYSCJAmOsrSg4VQKrYvr0KrWLfMys3a2m6k8AXaTcag+CM8VrQ+LLxdPotdXDHjyujNl4QGoHROUadSi6uEOYGPZMeH3KtO7WxGhnaOi9x3cPNYIps9NtJWJaeHhwdXz5GnRsZj0k+6NFctn734RjMoaaQH6cvr7Mqt7x0QBa4OkKtYOqSecWjin9R4+iEoLK/mOv7M3io18waYy65rfNMKddrpggxrC5CzEZJiyfbsbU7Oob+y65HX5dU+P4q3TRKfwlJuLOhwsXjXLZbTAa1GSIXIPxV3NcP49MEjQi5GusaBdbr4kMiTqYHMnkANVVN5N5aoLmUmUnN0cakkXEEEWHmV1WNG70fP1HZtOZc0Rxgwe8cEp29UpCoW0M+QcXgAk9wJsr/tLZbS5x/gAukwxxAB1sJIAVU2luw4uLhEeDh3WvbqpRTXkvPHatIC3cwuBcC7GV6rCD7LKdLPI5udmEdwCEx2Mo5nCmx2WTlJIkjgSOFuEr07KvEhD1MJFuSpZno8wAY50PFQjgGRM9SdAmD8HTacwmOGYzfw1W9ChlbIGo/eSePcgMRWe7S/WR6KbbekUSS2xtgW061TJUr08O2JLqmcg8IhjXEnpYLXaWGZTe5lOoKw4PaCA63AEAxrqErwmynn2niG6349wTrZOzTUcXaAcef3ZJKUYoZXJ7BsBsP9REmfDorHszCtpWOt9P2U1TDwwDhYL2lRExOseBn/CwTyuRXhRpjSM0DiD3c7eSWPwZi8WNibC5tFuAi6e1MD0mO+eMfH4LWtSboRYxfWDzU1koPCxLUwsDIWBzJsIPM8iIuojRpj/+Zn97v/ZMcdT9lrgYgkGfvmD5r1psPbPmVrxzbRKapgFSnIHMkfFB4B5bUkcCfin9ei3PSAsM2n/EZvkkOz2kvFiSToOK9JfTZD7joew9s9rFJ2rtOI5cOKd7zbRcavY0nU6bKNNpqVapcGNLg4NY1rb1HnI7+08lXdzsDkxjDVY8BpOrTAdBgk96um3t0248TScGkgNfaQcpzszDjBJuIIzHnCyx4xybNk3KWPTFewdrtxE0sxrsFi8MNMB0ZmyHOJMw4Ihuy203uMZczRw4zrdMNh7tfkqLWTLsxe8xGZ0ZRbUNDYAm5ueMAjE4cuBH3oofGSTlUSvwifHZXcfhW5ABoNOfUk8ygMLUc0gqw1cDDQdZ+EoHC4cNcTwaZHmsF09m5LWjo279Uuw9Mnl81ttjbDaDZN3HRo+J5BKMBvaC1+ZvuNkdToBHCTFlT9vbxuz5GDtMQ82aLwSbC5guHLQeUe5icXBPweLPHLm70NNt74Cg3M4zWcNIILQdGN/lHXV3SxUWyNyK+LirjHupsN2022eRzcTOT1dzhNdz9wxRIr4k9piDcTdtOeXN/wDV5c1cwEz2K56qPX+Srj8OcGB7jz31HdOvReYz8P8ABObHZlh5tc4kf3Eg+IVqUdVshAS2cH36/D40CalIl7dTIgjvix77LnGIZDrr6yxuBa9pD2gyuGfiBuD2FU1WhwpE6Ae6T15IOPsPyvvsqdBgNNp4QQemoQuxdhB5OfMBNrRx6/d0fg7tMCW5tOkQj6FcNYXOmRI8LFZJtq0iySdC3arCXCkwXH2JKebGwwbQaCbwZIiJLvMpPsqm5731SLC3if2+KcYTTKSBeco6rNldLiOluzx8FsTHDx4eClosAAgyR/20lDPAFRpGnIffVH0yGwNSf8rO3ock7bMY4wbd338EPXpS0An2gYd5ajvsvO1gF1xlJE9DB+KgqVBwvmFo8tUgUaV2nszm1H14+iDFM8h9+K3JqPkP6Cw014qZrCBED78F6OCL4kMrtmzX/wAW36KVR3jlIn1SrYwIe0jr8Ewpm9c8qDh/+mj5oTYw9vwPyXp/aZvuLJgsXUa7MHx+kw6CZ6TJbY30810bcfGF1Jzz7xMHqQNfX0XMsP788h/5BX/czEgUw0G7sxA5wBPyWTMtGrBttD3F1PePErdjbd/0UOJZOZZg8UMrZ1j4LBds3pUiKtQ9iI0skGLkW626q3VW+yI0geKqe39qNwlKrWdBfOVg5GLeXveIQ9CU5Uh45FFWwDebeVmDo5B/uOgvPFkggc7gGw7zxEH/AIUbuS442qc5cD2X9IMgv7zcDxXON2NiVdq4zV0AzUN4yzx7+S+hNjbMNBjabA1rGiPAcl6i+WoI8vI+dtjYLJWBZlTmY9WLFiJx4QhsXs5lVpa8BwIIM31RSxcccb3q/Dn8vm/LD2XGS2e+wPLouf4/A1Wk03NLBaS62gjy7l9O4nDNeIcJVW27upSqsOYRyI94JZQUh4za0cawtLs2BoEgCeU8z+63xAuMsaW580ftHZ/ZVDTJJEyCdSNJ6SgmNvAHE+Z6ryJ2pNM2RdoyuWyCR3/VQ1MbkLSbAzH1RAwpeQJ934rTH4cRlH6Z6ye9R15GZpUpzeeHDrb7KLNIOgTBaPLj9UFRfLXN0tp0J+s+aIovuYsY43tHfMrpKgphvYZswtPdqYn6oP8ALM/lPmjcE2LEze9u6Cp3sbJ9lbsDqJKatlZJytxMfyNHnUH7IbZVSDMcPmvMVUtX/wDp/wB1JsO5MibfNelfyox/cxvgnZnEERZPcJjexbhH8G1oPc72SD3gpPgmjMY5fVF1WF9KkxoJcKwd4DLPfYqTNOHt/o6s2kHtkagKr4is5jjNhMBWbZ5DYJPT0v8ABB7WoMrthpuCNOth8V57x3tG9Sp0zMFtMZCSfcaSZ0jh4d3AHoqJtDDVdodrUgtw9LNlJt2lTie4ak9wRO/O0Ca7cPTaWMrFga7QOptJbLY/SMp11snW18WyhgG0mQIAaAOR1MeMrXJrHFJEPqbf/fr/AGONxNjU8Bs9hj26gzuPEyJA7gOCWbZ3orCckx96Kw7Rw+fDUsvBjY/tCQMwxJhwnwVsbswzLHuHj6lXCzV97O7y4KxlIN2sE6lYCGnXvVgVGTMWLFiBxixYhMVjgzqik30BtLsKS/bGOp02HOdQYCq+8G/potJpwT10FpuuX7y/iY94JIueM28OSMk4jQqT2Md6toNfiJbFgkxqHO0cJvZVXAbae+qCTxVoey7XDSx9b/NeX8TH5uRrxtVQ0oVA0wdD/hA4moM56H/CnD5Ivw8ekeaHrtA08+sf5WBFgQPLavO+nQ3n/KkayHEiYFx06evot8LEcyRr6wvK20KbPeMu0gAE6204qqTl0L0N8K2Wkxc+HgphRfwj1QuyqrnuAy5GEEC/tTFu661NHmXTxuV6OKKSpkZO2VDFN/h1T/8AIwf9z8gi93yDmk8vmh8fag7rX+DCfmt9gtJDr8R81qf0oz+WPsKbug6NPwcrPum1tWkGOa1xbUc4EkiC2mH6Nu73TAngq3gDqIE3M8TLTbWIEcuKa7HxvY061QtzBga6JLb5ssSNJD3CUiaXfRfFd1HsvtSuWNpuBaM4LrAc4iTPWV5i9qRUbS7UhpLA8xEEkOOWBpwUdKhmpB1NlJstkCo1zyAbgEF8Tz6oP8uQfbNJ2ulPL4Wd3q3rYo6O9DNJ25Fe/GLFijVwhogDKyo1ttIqFsDyKX7Kwlchr6+ZzjBjQNHAecFWje3ZrK+Jw73TlpNY4tiZL6tS/cHBPaWGYRMDXXu71gzT3SNOKNK2Od3awqUGNOrQB5Wm6ZtwTBeFWqDnNjLIOtuZ+Nk82dXfU960fFPjy3ryZsuOnfgYNaBoIWyxYtRmMWLFi440qi1jCqu3NqNaC0a89O8idVZ61YCy57vliIMifL6I8+IOHIU7WoU6tMscMhN83Xr68VQdsbsOI9loeOJadO8ESrFiMYXDkQOs+iR4za8EkkgjkfpdTlPwUUBTgN03h12uA5mAPVO67W5+zaZIbci9weiTV9vvdbM63c74rTZOKqVHO7NxdwLrNE+V/BQytOLKRi0yxYkBljNxfnpzSsYhpP8ADa6o7iG6SBxOgRlDZDJms41L6e63Q8ON0WHNaMoaABwEALzk4rrZpK7jMVULmMLixrokDvuJTXZeDYwZg0EzEnXnJlKtsUnEMLQSQ4iw8fK2qdYChJ9r9QBI5GL+K0ODklRPkldjjAnQ8j+6nq4EFxObUk6cytaQjSy3yr0IYtGd5DnW0mkUrnWqe/8A22/VFbvu9h/ePgod4q4c1hE6mQQRBIHPxRG7h/hnT3vkEW7ic1UmPdmCS89P/F66Zuru0PytRtQDNUp3BFwTcA91lS9yNn56r3u92mAT1PtAD75Lq27zswc7nHqFmlK5KKNMFxg8n9itbKqRh2tn3RB7hm/ZCVa8XN7x4E/upMeTSe9nDNI7ifoSlWLxNpteLdyhKWz0Glba6JN4dtN/1Gixr8rH0A10WEtqVWgnqHAeaH3c2w51c0Hkzm0042PRQ4vZFOsM4ANVwIJB9qGkQf8AlInwSHGbUfQrMqu/3Wke1weOBPJ1oIVL5SBLBxx8o9HaqFNrjOYA6GTyTejRDdFxrbmGdjQ2oyo5rHGXNBiCPeHmrru66vQpgGsajRFn3jo06jlyHhC2Y8Se0ePlm1pl2WIXAY4VGzEHiDqPqEUnaomYsWLEDhbtEm91zffeqcpBIveZN10za1XLTJXHN5scX1CJ4/eqnMpHoq9SqctvUpJjabjJEiORVlfgybFRPwLfuQpyTGjIpW0cOQBGaCL/ALqy7ouy4eAJMmYtx/wvMTh2tEG2ttVJsIZWGP5ifgFLKuUKY67tDR1YyRF+f+FCQZv0+/vmpaIl33zRNQAa6qUIJeASkwR9EEjhcfRHUqIDukfP9/RCVcTGgMyj8K8uInnp3iFpiibYbS0XhqqNzyLKPMt0Y6JMpu18MHUM3HXy1+a33YI7G4/UfgFrVxEtcwCQ4n1mbJpuNscvqMpGYzkuP9Agz5W8Vjuk7NDVtUdB2dgvy+BE2dUh7ucH3W+Ueat+52IzYYkayR5KvbxVhksYBAPhoAPRMtx5bhCf63H4XWbDubbNuSP/AJ8RZvXiP4ocLEWPcWmPoqzUry7Tj8p+SsG36gdVy6AgSOh0cPH4Kp4pxpuh2o9eEjwS5lu0Xg7ijG48sM8fqPrKY7YwTMVRJi5HtdCP1Dqq5ia9yBw1PwTLd/aHtBpOt/VTiVx5OD/HkU7p7eNJ7qNQ6GDwmNCur7Hxwc2RC5NvhsXK8V2CAfe6de4fA9E73K26QezJ9oC88e7mtsMjXzIxfEYEnx8eH+DrD8OSA6mcr26cbfynoVpQ32otAFcii+csOMNLv+WjZ4TCJ2BiBUbI8UJvHudSxGZzhYtIcOfjNls5qatnl8HGVB7d4qUgSb6GJHmE0ZUBEgyFwv8AIV9m12sL39g54gzIy5hYjQHULsn+jtH+25zO4yPIqSspKKQLvM6aRAXJ9oYaKhJ7+a6BtrZ+JMtZVDpmxaQe+eXDVc63p2ViKH+5UHtCYbJIvHJLKUewxhJguJc2DeEnxuLixPzRD9167qWaXNkAgPGWZ08Cqxh9n1XucHgxTJDjwB7z8EOaasPptOiapUDjDbuJ01Ke0sPkYBxCT4WKcxx48eCZHGlwM8lCbtlEqDKL726qaoYAlLyfZB8PQ/RBPxT9IjxkporQnka164AlMdlVQ5sjl8FVySdb81Y9hNLREePoq447BPoeGiDJUPZqdhstZWtIha8nPS2DmtaTrANtTyhW/cLeHC0qVY1KobVcMrJBv7Rn2ogaCx5qlbfq9mzhL79dbA9PokeCcYWHuLNidSSO87QxgNLNIcALEXm0WITfdPFZsI4akOuByIHkuCUK7o1PmU2wW2azLMq1GjkHEDxEqMVwdmqUuSo6htSu2pWbGsX+AB8kp25g+1y5ff0HX+n43VUpbfrAyTJ5kXUw3oq2IyhwNnQZB5i+qLaapnRbixZtCs6m45hB4gpdh9uFrwQnWM2was9pDjzgSklTZdNxkSO4pYxSGnP+ku+xtotrsLHmQbRyMJPicO/B1ZBhkyx17D+TqOROiTYGiKTw9jnAg89e9XrBYyliqOWoGk9VyTT0VhljOPCf8fgt34e7zNqOAB98XGt/ALoy4RhMPUwjw6i1jWgg/qkgcAAQXGV1gbYc6i2sycrwCQRBa7iDyWzHTWjzficcoNNhG8W7tPFUHU3CDq08ncCs2Hj3PotDhFRhFOoOIc209xEO8VthNvNe7KZBhKNq4aiazahdkqtILHSQ10TlbVjWCTAKfRJJtD95d2sHLlLXRz1H1SOvh6OJoPNQAgOyGdQWE2kaXJ05onC7WxAP8Wixw4Ppvjwh31SPaO0XNp1KQw9UF9Rz5OQAgxJHtydOSi4OmjlOtAG8uNAfQDR7Ehh5kNGbx91U7eDEB9Ks5oAggnwcBdNNqMxOKFLJRyNYQWucTwm5aYjXmUp2huZWeCKtU5QZytEN8efip8HoptoorsZnc9w0kx3InCAwXco8uPyWm3dmCh7M6lKaeMc33SR6p6pjqKlHstGtN0dCPAodtbg7VAYTbECC2Z5GPkVMzbtIe9QJPV/7Iun0J6coIPZiGyrFstriRDXR3W9UhwG91IH2cOB3Ef8AqrDht7Qf0R4quOiU76HDMM7kNeaw7NPMIJm8rT+l3mB8AvP9fb/IfNa00Qo5NtvFF79bA2+qzBiwS6rUkymeAFgsElUTXjdyGFBiKY3qtaYsiKazNmpI9C2cwxCxoP2P3WGmZ1Qs4ieei2Y3p0+/Vbub4r0iyICMMRuCxOQnWDPP5IZetRTo4t2xtqCQyoYzxlPEO4TyB0hXrdvFuYXUzdp1HCTYAfX6LkOHq8Zg8Tx7h11V52RvbRYGlzah7JsOJc0AmL6AkwBz5c1WNvaK+rF43Cf8Fyx27hLs1F5HG+nmqlvFsvFTLgXAeI8CP2XRtk49lVgex1nCf2Q+1XBzC0RqAIsb6lW77PO2ujj1fbWIpENFSpT5gEgDu+7Kz7A2k+o5hfiXPMSWh3BD7aodnY5TJ01Iuq9h8cGPuwjUy3UAX0OqRJryMpHUaeLpgkx56ykG8W3m5Tlta3eqti97WBury69iOXdZVLau8FSqYHstOnEn6LnNlbXgC3ix3a1J5fFJXIiqzXmhagSAo9hEUsTwcJHqgKjY1XlGqSjx0NHI4PQ4oNaX+zMdU7wxSHAHim9GonholkduxpTetu0QLKq27VakzO0c/Kb7O0CUOTTAaBZZ9F8XY4YiaaCpoqk+yys1BbHwoy+5K0Dlr2i44mDvLgt2lCjnyW9Iz4oUcScVhfZY5wWjuXL4onG4KJbjgAGmS2x7zIJnyAS9xWSinQGXTYW+L8O5wJhkaWN7X9YT12/gqMDmgt9og+UfNc11HeQPJStxOVrRMgOmPBUU/cVx9h3tHa5fUdfQCL8dVC58vqdA31MkfBI6uI/iEyLlTvxcOfc3ZwB94RHBMpiOJDiLkHjJPhH+Uvx1QZRBuP8AIW1Sq6/URogzhz1v3JLGojr1g4ddD9VBHFEnDRzWrqEo2cL6rS4r1ghFDCQdV6cMAePn+ybkuhK8kuEMJhTqIOkwAaeZP1RVM9B5fVPFiSJxXWdooXVI6LXtuqumSZVU72bREBJU+2V7oWfK6RXD2M2URGiJbhwOGq0boi+A++Cxs1oh7AQtPy41U4+/Nanh3n4oWw0ediIsFsymB5LZvBafVdZ1G0R9+K9AW3Lx+AWDXxHxRsFGvZKN7PVSD78lGiA97McgsNMcgt2aea3bojYAV7Fu1nskm69qqV3ueHzKMTmLHMlRlinP35KJEBG5i1NMKd2ig/UzxXJAs0NNe/lrXW/FFD3UyFYM2itawy6ELK2n3zQ1biqREkSvqDmtO1Ci4KJVskf/2Q=="/>
          <p:cNvSpPr>
            <a:spLocks noChangeAspect="1" noChangeArrowheads="1"/>
          </p:cNvSpPr>
          <p:nvPr/>
        </p:nvSpPr>
        <p:spPr bwMode="auto">
          <a:xfrm>
            <a:off x="77788" y="-1135064"/>
            <a:ext cx="1924050" cy="2371727"/>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 name="TextBox 10"/>
          <p:cNvSpPr txBox="1"/>
          <p:nvPr/>
        </p:nvSpPr>
        <p:spPr>
          <a:xfrm>
            <a:off x="838200" y="5029200"/>
            <a:ext cx="3581400" cy="369332"/>
          </a:xfrm>
          <a:prstGeom prst="rect">
            <a:avLst/>
          </a:prstGeom>
          <a:noFill/>
        </p:spPr>
        <p:txBody>
          <a:bodyPr wrap="square" rtlCol="0">
            <a:spAutoFit/>
          </a:bodyPr>
          <a:lstStyle/>
          <a:p>
            <a:r>
              <a:rPr lang="en-US" dirty="0" smtClean="0"/>
              <a:t>  </a:t>
            </a:r>
            <a:endParaRPr 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dirty="0" smtClean="0"/>
              <a:t>I asked …</a:t>
            </a:r>
            <a:endParaRPr lang="en-US" dirty="0"/>
          </a:p>
        </p:txBody>
      </p:sp>
      <p:sp>
        <p:nvSpPr>
          <p:cNvPr id="240643" name="Rectangle 3"/>
          <p:cNvSpPr>
            <a:spLocks noGrp="1" noChangeArrowheads="1"/>
          </p:cNvSpPr>
          <p:nvPr>
            <p:ph type="body" idx="1"/>
          </p:nvPr>
        </p:nvSpPr>
        <p:spPr>
          <a:xfrm>
            <a:off x="609600" y="1828800"/>
            <a:ext cx="8153400" cy="4530725"/>
          </a:xfrm>
        </p:spPr>
        <p:txBody>
          <a:bodyPr/>
          <a:lstStyle/>
          <a:p>
            <a:r>
              <a:rPr lang="en-US" dirty="0" smtClean="0"/>
              <a:t>What </a:t>
            </a:r>
            <a:r>
              <a:rPr lang="en-US" dirty="0"/>
              <a:t>do you consider a safe radiation dose for you? </a:t>
            </a:r>
            <a:endParaRPr lang="en-US" dirty="0" smtClean="0"/>
          </a:p>
          <a:p>
            <a:endParaRPr lang="en-US" dirty="0"/>
          </a:p>
          <a:p>
            <a:r>
              <a:rPr lang="en-US" dirty="0"/>
              <a:t>For your children</a:t>
            </a:r>
            <a:r>
              <a:rPr lang="en-US" dirty="0" smtClean="0"/>
              <a:t>? </a:t>
            </a:r>
            <a:r>
              <a:rPr lang="en-US" sz="2400" dirty="0" smtClean="0"/>
              <a:t>(or grandchildren, favorite nephew, etc.)</a:t>
            </a:r>
          </a:p>
          <a:p>
            <a:endParaRPr lang="en-US" dirty="0"/>
          </a:p>
          <a:p>
            <a:r>
              <a:rPr lang="en-US" dirty="0"/>
              <a:t>For your </a:t>
            </a:r>
            <a:r>
              <a:rPr lang="en-US" dirty="0" smtClean="0"/>
              <a:t>in-laws? </a:t>
            </a:r>
            <a:r>
              <a:rPr lang="en-US" dirty="0"/>
              <a:t>… just </a:t>
            </a:r>
            <a:r>
              <a:rPr lang="en-US" dirty="0" smtClean="0"/>
              <a:t>kidding.</a:t>
            </a:r>
            <a:endParaRPr lang="en-US"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064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06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ChangeArrowheads="1"/>
          </p:cNvSpPr>
          <p:nvPr>
            <p:ph type="title"/>
          </p:nvPr>
        </p:nvSpPr>
        <p:spPr/>
        <p:txBody>
          <a:bodyPr/>
          <a:lstStyle/>
          <a:p>
            <a:r>
              <a:rPr lang="en-US"/>
              <a:t>Clarifications</a:t>
            </a:r>
          </a:p>
        </p:txBody>
      </p:sp>
      <p:sp>
        <p:nvSpPr>
          <p:cNvPr id="257027" name="Rectangle 3"/>
          <p:cNvSpPr>
            <a:spLocks noGrp="1" noChangeArrowheads="1"/>
          </p:cNvSpPr>
          <p:nvPr>
            <p:ph type="body" idx="1"/>
          </p:nvPr>
        </p:nvSpPr>
        <p:spPr/>
        <p:txBody>
          <a:bodyPr/>
          <a:lstStyle/>
          <a:p>
            <a:pPr>
              <a:lnSpc>
                <a:spcPct val="90000"/>
              </a:lnSpc>
            </a:pPr>
            <a:r>
              <a:rPr lang="en-US" sz="2400" dirty="0"/>
              <a:t>Question is about an acute one-time dose.</a:t>
            </a:r>
          </a:p>
          <a:p>
            <a:pPr>
              <a:lnSpc>
                <a:spcPct val="90000"/>
              </a:lnSpc>
            </a:pPr>
            <a:r>
              <a:rPr lang="en-US" sz="2400" dirty="0"/>
              <a:t>Assume no particular benefit (medical, life-saving, returning home, etc.)</a:t>
            </a:r>
          </a:p>
          <a:p>
            <a:pPr>
              <a:lnSpc>
                <a:spcPct val="90000"/>
              </a:lnSpc>
            </a:pPr>
            <a:r>
              <a:rPr lang="en-US" sz="2400" dirty="0"/>
              <a:t>Apply definition of safe as you see it.</a:t>
            </a:r>
          </a:p>
          <a:p>
            <a:pPr lvl="1">
              <a:lnSpc>
                <a:spcPct val="90000"/>
              </a:lnSpc>
            </a:pPr>
            <a:r>
              <a:rPr lang="en-US" sz="2000" dirty="0"/>
              <a:t>No need to provide reasoning, explanation, or justification.</a:t>
            </a:r>
          </a:p>
          <a:p>
            <a:pPr lvl="1">
              <a:lnSpc>
                <a:spcPct val="90000"/>
              </a:lnSpc>
            </a:pPr>
            <a:r>
              <a:rPr lang="en-US" sz="2000" dirty="0"/>
              <a:t>Just a number you feel comfortable with.</a:t>
            </a:r>
          </a:p>
          <a:p>
            <a:pPr lvl="1">
              <a:lnSpc>
                <a:spcPct val="90000"/>
              </a:lnSpc>
            </a:pPr>
            <a:r>
              <a:rPr lang="en-US" sz="2000" dirty="0"/>
              <a:t>If not comfortable with a numeric answer, please say why.</a:t>
            </a:r>
          </a:p>
          <a:p>
            <a:pPr>
              <a:lnSpc>
                <a:spcPct val="90000"/>
              </a:lnSpc>
            </a:pPr>
            <a:r>
              <a:rPr lang="en-US" sz="2400" dirty="0"/>
              <a:t>Not looking for a scientific answer. Looking for personal perception.</a:t>
            </a:r>
          </a:p>
          <a:p>
            <a:pPr>
              <a:lnSpc>
                <a:spcPct val="90000"/>
              </a:lnSpc>
            </a:pPr>
            <a:r>
              <a:rPr lang="en-US" sz="2400" dirty="0"/>
              <a:t>Any radiation dose is in addition to the natural background dose wherever you live.</a:t>
            </a:r>
          </a:p>
          <a:p>
            <a:pPr>
              <a:lnSpc>
                <a:spcPct val="90000"/>
              </a:lnSpc>
            </a:pPr>
            <a:r>
              <a:rPr lang="en-US" sz="2400" dirty="0"/>
              <a:t>All answers are treated confidentially.</a:t>
            </a:r>
          </a:p>
          <a:p>
            <a:pPr>
              <a:lnSpc>
                <a:spcPct val="90000"/>
              </a:lnSpc>
              <a:buFont typeface="Wingdings" pitchFamily="2" charset="2"/>
              <a:buNone/>
            </a:pPr>
            <a:endParaRPr lang="en-US" sz="2400" dirty="0"/>
          </a:p>
          <a:p>
            <a:pPr>
              <a:lnSpc>
                <a:spcPct val="90000"/>
              </a:lnSpc>
            </a:pPr>
            <a:endParaRPr lang="en-US" sz="2400" dirty="0"/>
          </a:p>
          <a:p>
            <a:pPr lvl="1">
              <a:lnSpc>
                <a:spcPct val="90000"/>
              </a:lnSpc>
            </a:pPr>
            <a:endParaRPr lang="en-US" sz="2000" dirty="0"/>
          </a:p>
          <a:p>
            <a:pPr>
              <a:lnSpc>
                <a:spcPct val="90000"/>
              </a:lnSpc>
            </a:pPr>
            <a:endParaRPr lang="en-US" sz="2400" dirty="0"/>
          </a:p>
          <a:p>
            <a:pPr>
              <a:lnSpc>
                <a:spcPct val="90000"/>
              </a:lnSpc>
            </a:pPr>
            <a:endParaRPr lang="en-US" sz="2400" dirty="0"/>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p:nvPr>
        </p:nvSpPr>
        <p:spPr/>
        <p:txBody>
          <a:bodyPr/>
          <a:lstStyle/>
          <a:p>
            <a:r>
              <a:rPr lang="en-US"/>
              <a:t>47 Respondents</a:t>
            </a:r>
          </a:p>
        </p:txBody>
      </p:sp>
      <p:sp>
        <p:nvSpPr>
          <p:cNvPr id="259075" name="Rectangle 3"/>
          <p:cNvSpPr>
            <a:spLocks noGrp="1" noChangeArrowheads="1"/>
          </p:cNvSpPr>
          <p:nvPr>
            <p:ph type="body" idx="1"/>
          </p:nvPr>
        </p:nvSpPr>
        <p:spPr>
          <a:xfrm>
            <a:off x="1143000" y="1793876"/>
            <a:ext cx="6781800" cy="4530725"/>
          </a:xfrm>
        </p:spPr>
        <p:txBody>
          <a:bodyPr/>
          <a:lstStyle/>
          <a:p>
            <a:r>
              <a:rPr lang="en-US" dirty="0"/>
              <a:t>All radiation professionals</a:t>
            </a:r>
          </a:p>
          <a:p>
            <a:r>
              <a:rPr lang="en-US" dirty="0"/>
              <a:t>41 HPS members (87%)</a:t>
            </a:r>
          </a:p>
          <a:p>
            <a:r>
              <a:rPr lang="en-US" dirty="0"/>
              <a:t>21 CHP (45%)</a:t>
            </a:r>
          </a:p>
          <a:p>
            <a:r>
              <a:rPr lang="en-US" dirty="0"/>
              <a:t>16 PhD (34%)</a:t>
            </a:r>
          </a:p>
          <a:p>
            <a:r>
              <a:rPr lang="en-US" dirty="0"/>
              <a:t>10 PhD/CHP</a:t>
            </a:r>
          </a:p>
          <a:p>
            <a:r>
              <a:rPr lang="en-US" dirty="0"/>
              <a:t>  3 MD</a:t>
            </a:r>
          </a:p>
          <a:p>
            <a:endParaRPr lang="en-US" dirty="0"/>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en-US"/>
              <a:t>Respondents</a:t>
            </a:r>
          </a:p>
        </p:txBody>
      </p:sp>
      <p:sp>
        <p:nvSpPr>
          <p:cNvPr id="262147" name="Rectangle 3"/>
          <p:cNvSpPr>
            <a:spLocks noGrp="1" noChangeArrowheads="1"/>
          </p:cNvSpPr>
          <p:nvPr>
            <p:ph type="body" idx="1"/>
          </p:nvPr>
        </p:nvSpPr>
        <p:spPr/>
        <p:txBody>
          <a:bodyPr/>
          <a:lstStyle/>
          <a:p>
            <a:pPr>
              <a:lnSpc>
                <a:spcPct val="110000"/>
              </a:lnSpc>
            </a:pPr>
            <a:r>
              <a:rPr lang="en-US" sz="2800" dirty="0">
                <a:effectLst/>
              </a:rPr>
              <a:t>Health physicists, medical physicists, radiation biologists, radiation safety officers, public health professionals, and clinicians.</a:t>
            </a:r>
          </a:p>
          <a:p>
            <a:pPr>
              <a:lnSpc>
                <a:spcPct val="110000"/>
              </a:lnSpc>
            </a:pPr>
            <a:endParaRPr lang="en-US" sz="2800" dirty="0">
              <a:effectLst/>
            </a:endParaRPr>
          </a:p>
          <a:p>
            <a:pPr>
              <a:lnSpc>
                <a:spcPct val="110000"/>
              </a:lnSpc>
            </a:pPr>
            <a:r>
              <a:rPr lang="en-US" sz="2800" dirty="0">
                <a:effectLst/>
              </a:rPr>
              <a:t>Employment: Federal, state, and county governments (including state radiation control and county health department), military, university and university hospitals, private sector (nuclear energy and instrumentation), and consulting.</a:t>
            </a:r>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ChangeArrowheads="1"/>
          </p:cNvSpPr>
          <p:nvPr>
            <p:ph type="title"/>
          </p:nvPr>
        </p:nvSpPr>
        <p:spPr/>
        <p:txBody>
          <a:bodyPr/>
          <a:lstStyle/>
          <a:p>
            <a:r>
              <a:rPr lang="en-US" dirty="0" smtClean="0"/>
              <a:t>Their Commentary on</a:t>
            </a:r>
            <a:br>
              <a:rPr lang="en-US" dirty="0" smtClean="0"/>
            </a:br>
            <a:r>
              <a:rPr lang="en-US" dirty="0" smtClean="0"/>
              <a:t>Safe Dose </a:t>
            </a:r>
            <a:r>
              <a:rPr lang="en-US" dirty="0"/>
              <a:t>Value</a:t>
            </a:r>
          </a:p>
        </p:txBody>
      </p:sp>
      <p:sp>
        <p:nvSpPr>
          <p:cNvPr id="277508" name="Rectangle 4"/>
          <p:cNvSpPr>
            <a:spLocks noGrp="1" noChangeArrowheads="1"/>
          </p:cNvSpPr>
          <p:nvPr>
            <p:ph type="body" sz="half" idx="1"/>
          </p:nvPr>
        </p:nvSpPr>
        <p:spPr>
          <a:xfrm>
            <a:off x="457200" y="1946276"/>
            <a:ext cx="4038600" cy="4530725"/>
          </a:xfrm>
        </p:spPr>
        <p:txBody>
          <a:bodyPr/>
          <a:lstStyle/>
          <a:p>
            <a:r>
              <a:rPr lang="en-US" sz="2400" dirty="0"/>
              <a:t>"throw away dose"</a:t>
            </a:r>
          </a:p>
          <a:p>
            <a:r>
              <a:rPr lang="en-US" sz="2400" dirty="0"/>
              <a:t>“wouldn't have second thoughts”</a:t>
            </a:r>
          </a:p>
          <a:p>
            <a:r>
              <a:rPr lang="en-US" sz="2400" dirty="0"/>
              <a:t>“wouldn't be concerned with”</a:t>
            </a:r>
          </a:p>
          <a:p>
            <a:r>
              <a:rPr lang="en-US" sz="2400" dirty="0"/>
              <a:t>"accidental or unaware dose"</a:t>
            </a:r>
          </a:p>
          <a:p>
            <a:r>
              <a:rPr lang="en-US" sz="2400" dirty="0"/>
              <a:t>“would not worry about it”</a:t>
            </a:r>
          </a:p>
          <a:p>
            <a:r>
              <a:rPr lang="en-US" sz="2400" dirty="0"/>
              <a:t>"take it without much thought </a:t>
            </a:r>
          </a:p>
          <a:p>
            <a:endParaRPr lang="en-US" sz="2400" dirty="0"/>
          </a:p>
        </p:txBody>
      </p:sp>
      <p:sp>
        <p:nvSpPr>
          <p:cNvPr id="277509" name="Rectangle 5"/>
          <p:cNvSpPr>
            <a:spLocks noGrp="1" noChangeArrowheads="1"/>
          </p:cNvSpPr>
          <p:nvPr>
            <p:ph type="body" sz="half" idx="2"/>
          </p:nvPr>
        </p:nvSpPr>
        <p:spPr>
          <a:xfrm>
            <a:off x="4648200" y="1946276"/>
            <a:ext cx="4038600" cy="4530725"/>
          </a:xfrm>
        </p:spPr>
        <p:txBody>
          <a:bodyPr/>
          <a:lstStyle/>
          <a:p>
            <a:r>
              <a:rPr lang="en-US" sz="2400" dirty="0"/>
              <a:t>“without thinking too much"</a:t>
            </a:r>
          </a:p>
          <a:p>
            <a:r>
              <a:rPr lang="en-US" sz="2400" dirty="0"/>
              <a:t>"no probable long-term effect"</a:t>
            </a:r>
          </a:p>
          <a:p>
            <a:r>
              <a:rPr lang="en-US" sz="2400" dirty="0"/>
              <a:t>"minimal risk"</a:t>
            </a:r>
          </a:p>
          <a:p>
            <a:r>
              <a:rPr lang="en-US" sz="2400" dirty="0"/>
              <a:t>“if it can't be avoided”</a:t>
            </a:r>
          </a:p>
          <a:p>
            <a:r>
              <a:rPr lang="en-US" sz="2400" dirty="0"/>
              <a:t>“would not be concerned” with it”</a:t>
            </a:r>
          </a:p>
          <a:p>
            <a:endParaRPr lang="en-US" sz="2400" dirty="0"/>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“Safe” Dose</a:t>
            </a:r>
            <a:endParaRPr lang="en-US" dirty="0"/>
          </a:p>
        </p:txBody>
      </p:sp>
      <p:graphicFrame>
        <p:nvGraphicFramePr>
          <p:cNvPr id="8" name="Chart 7"/>
          <p:cNvGraphicFramePr>
            <a:graphicFrameLocks/>
          </p:cNvGraphicFramePr>
          <p:nvPr/>
        </p:nvGraphicFramePr>
        <p:xfrm>
          <a:off x="457200" y="1219200"/>
          <a:ext cx="7924800" cy="4343400"/>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2514600" y="5791200"/>
            <a:ext cx="5715000" cy="707886"/>
          </a:xfrm>
          <a:prstGeom prst="rect">
            <a:avLst/>
          </a:prstGeom>
          <a:noFill/>
        </p:spPr>
        <p:txBody>
          <a:bodyPr wrap="square" rtlCol="0">
            <a:spAutoFit/>
          </a:bodyPr>
          <a:lstStyle/>
          <a:p>
            <a:r>
              <a:rPr lang="en-US" sz="2000" dirty="0" smtClean="0"/>
              <a:t>Range:  1 </a:t>
            </a:r>
            <a:r>
              <a:rPr lang="en-US" sz="2000" dirty="0" err="1" smtClean="0"/>
              <a:t>mSV</a:t>
            </a:r>
            <a:r>
              <a:rPr lang="en-US" sz="2000" dirty="0" smtClean="0"/>
              <a:t> to 1000 </a:t>
            </a:r>
            <a:r>
              <a:rPr lang="en-US" sz="2000" dirty="0" err="1" smtClean="0"/>
              <a:t>mSV</a:t>
            </a:r>
            <a:r>
              <a:rPr lang="en-US" sz="2000" dirty="0" smtClean="0"/>
              <a:t> (adults)</a:t>
            </a:r>
          </a:p>
          <a:p>
            <a:r>
              <a:rPr lang="en-US" sz="2000" dirty="0" smtClean="0"/>
              <a:t> 	0.3 </a:t>
            </a:r>
            <a:r>
              <a:rPr lang="en-US" sz="2000" dirty="0" err="1" smtClean="0"/>
              <a:t>mSV</a:t>
            </a:r>
            <a:r>
              <a:rPr lang="en-US" sz="2000" dirty="0" smtClean="0"/>
              <a:t> to 250 </a:t>
            </a:r>
            <a:r>
              <a:rPr lang="en-US" sz="2000" dirty="0" err="1" smtClean="0"/>
              <a:t>mSV</a:t>
            </a:r>
            <a:r>
              <a:rPr lang="en-US" sz="2000" dirty="0" smtClean="0"/>
              <a:t> (children)</a:t>
            </a:r>
            <a:endParaRPr lang="en-US" sz="2000" dirty="0"/>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“Safe” Dose</a:t>
            </a:r>
            <a:endParaRPr lang="en-US" dirty="0"/>
          </a:p>
        </p:txBody>
      </p:sp>
      <p:pic>
        <p:nvPicPr>
          <p:cNvPr id="87042" name="Picture 2"/>
          <p:cNvPicPr>
            <a:picLocks noChangeAspect="1" noChangeArrowheads="1"/>
          </p:cNvPicPr>
          <p:nvPr/>
        </p:nvPicPr>
        <p:blipFill>
          <a:blip r:embed="rId3" cstate="print"/>
          <a:srcRect/>
          <a:stretch>
            <a:fillRect/>
          </a:stretch>
        </p:blipFill>
        <p:spPr bwMode="auto">
          <a:xfrm>
            <a:off x="4724400" y="1600200"/>
            <a:ext cx="3448050" cy="3524250"/>
          </a:xfrm>
          <a:prstGeom prst="rect">
            <a:avLst/>
          </a:prstGeom>
          <a:noFill/>
          <a:ln w="9525">
            <a:noFill/>
            <a:miter lim="800000"/>
            <a:headEnd/>
            <a:tailEnd/>
          </a:ln>
        </p:spPr>
      </p:pic>
      <p:sp>
        <p:nvSpPr>
          <p:cNvPr id="9" name="TextBox 8"/>
          <p:cNvSpPr txBox="1"/>
          <p:nvPr/>
        </p:nvSpPr>
        <p:spPr>
          <a:xfrm>
            <a:off x="1828800" y="1371600"/>
            <a:ext cx="2133600" cy="400110"/>
          </a:xfrm>
          <a:prstGeom prst="rect">
            <a:avLst/>
          </a:prstGeom>
          <a:noFill/>
        </p:spPr>
        <p:txBody>
          <a:bodyPr wrap="square" rtlCol="0">
            <a:spAutoFit/>
          </a:bodyPr>
          <a:lstStyle/>
          <a:p>
            <a:pPr algn="ctr"/>
            <a:r>
              <a:rPr lang="en-US" sz="2000" dirty="0" smtClean="0"/>
              <a:t>Adults</a:t>
            </a:r>
            <a:endParaRPr lang="en-US" sz="2000" dirty="0"/>
          </a:p>
        </p:txBody>
      </p:sp>
      <p:pic>
        <p:nvPicPr>
          <p:cNvPr id="87044" name="Picture 4"/>
          <p:cNvPicPr>
            <a:picLocks noChangeAspect="1" noChangeArrowheads="1"/>
          </p:cNvPicPr>
          <p:nvPr/>
        </p:nvPicPr>
        <p:blipFill>
          <a:blip r:embed="rId4" cstate="print"/>
          <a:srcRect/>
          <a:stretch>
            <a:fillRect/>
          </a:stretch>
        </p:blipFill>
        <p:spPr bwMode="auto">
          <a:xfrm>
            <a:off x="1447800" y="1828800"/>
            <a:ext cx="3257550" cy="3306315"/>
          </a:xfrm>
          <a:prstGeom prst="rect">
            <a:avLst/>
          </a:prstGeom>
          <a:noFill/>
          <a:ln w="9525">
            <a:noFill/>
            <a:miter lim="800000"/>
            <a:headEnd/>
            <a:tailEnd/>
          </a:ln>
        </p:spPr>
      </p:pic>
      <p:sp>
        <p:nvSpPr>
          <p:cNvPr id="11" name="TextBox 10"/>
          <p:cNvSpPr txBox="1"/>
          <p:nvPr/>
        </p:nvSpPr>
        <p:spPr>
          <a:xfrm>
            <a:off x="5181600" y="1371600"/>
            <a:ext cx="2133600" cy="400110"/>
          </a:xfrm>
          <a:prstGeom prst="rect">
            <a:avLst/>
          </a:prstGeom>
          <a:noFill/>
        </p:spPr>
        <p:txBody>
          <a:bodyPr wrap="square" rtlCol="0">
            <a:spAutoFit/>
          </a:bodyPr>
          <a:lstStyle/>
          <a:p>
            <a:pPr algn="ctr"/>
            <a:r>
              <a:rPr lang="en-US" sz="2000" dirty="0" smtClean="0"/>
              <a:t>Children</a:t>
            </a:r>
            <a:endParaRPr lang="en-US" sz="2000" dirty="0"/>
          </a:p>
        </p:txBody>
      </p:sp>
      <p:sp>
        <p:nvSpPr>
          <p:cNvPr id="12" name="Rectangle 7"/>
          <p:cNvSpPr txBox="1">
            <a:spLocks noChangeArrowheads="1"/>
          </p:cNvSpPr>
          <p:nvPr/>
        </p:nvSpPr>
        <p:spPr>
          <a:xfrm>
            <a:off x="1219200" y="5334000"/>
            <a:ext cx="4038600" cy="990600"/>
          </a:xfrm>
          <a:prstGeom prst="rect">
            <a:avLst/>
          </a:prstGeom>
        </p:spPr>
        <p:txBody>
          <a:bodyPr/>
          <a:lstStyle/>
          <a:p>
            <a:pPr marL="342900" marR="0" lvl="0" indent="-342900" algn="l" defTabSz="914400" rtl="0" eaLnBrk="1" fontAlgn="base" latinLnBrk="0" hangingPunct="1">
              <a:lnSpc>
                <a:spcPct val="80000"/>
              </a:lnSpc>
              <a:spcBef>
                <a:spcPct val="20000"/>
              </a:spcBef>
              <a:spcAft>
                <a:spcPct val="0"/>
              </a:spcAft>
              <a:buClr>
                <a:schemeClr val="hlink"/>
              </a:buClr>
              <a:buSzPct val="90000"/>
              <a:buFont typeface="Wingdings" pitchFamily="2" charset="2"/>
              <a:buBlip>
                <a:blip r:embed="rId5"/>
              </a:buBlip>
              <a:tabLst/>
              <a:defRPr/>
            </a:pPr>
            <a:r>
              <a:rPr kumimoji="0" 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Adults</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rPr>
              <a:t>10 mSv (26%)</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rPr>
              <a:t>50 mSv (23%)</a:t>
            </a:r>
            <a:endParaRPr kumimoji="0" lang="en-US" sz="28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ndParaRPr>
          </a:p>
        </p:txBody>
      </p:sp>
      <p:sp>
        <p:nvSpPr>
          <p:cNvPr id="13" name="Rectangle 8"/>
          <p:cNvSpPr txBox="1">
            <a:spLocks noChangeArrowheads="1"/>
          </p:cNvSpPr>
          <p:nvPr/>
        </p:nvSpPr>
        <p:spPr>
          <a:xfrm>
            <a:off x="5105400" y="5410200"/>
            <a:ext cx="4038600" cy="796925"/>
          </a:xfrm>
          <a:prstGeom prst="rect">
            <a:avLst/>
          </a:prstGeom>
        </p:spPr>
        <p:txBody>
          <a:bodyPr/>
          <a:lstStyle/>
          <a:p>
            <a:pPr marL="342900" marR="0" lvl="0" indent="-342900" algn="l" defTabSz="914400" rtl="0" eaLnBrk="1" fontAlgn="base" latinLnBrk="0" hangingPunct="1">
              <a:lnSpc>
                <a:spcPct val="80000"/>
              </a:lnSpc>
              <a:spcBef>
                <a:spcPct val="20000"/>
              </a:spcBef>
              <a:spcAft>
                <a:spcPct val="0"/>
              </a:spcAft>
              <a:buClr>
                <a:schemeClr val="hlink"/>
              </a:buClr>
              <a:buSzPct val="90000"/>
              <a:buFont typeface="Wingdings" pitchFamily="2" charset="2"/>
              <a:buBlip>
                <a:blip r:embed="rId5"/>
              </a:buBlip>
              <a:tabLst/>
              <a:defRPr/>
            </a:pPr>
            <a:r>
              <a:rPr kumimoji="0" lang="en-US" sz="32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ea typeface="+mn-ea"/>
                <a:cs typeface="+mn-cs"/>
              </a:rPr>
              <a:t>Children</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rPr>
              <a:t>1 mSv (21%)</a:t>
            </a:r>
          </a:p>
          <a:p>
            <a:pPr marL="742950" marR="0" lvl="1" indent="-285750" algn="l" defTabSz="914400" rtl="0" eaLnBrk="1" fontAlgn="base" latinLnBrk="0" hangingPunct="1">
              <a:lnSpc>
                <a:spcPct val="80000"/>
              </a:lnSpc>
              <a:spcBef>
                <a:spcPct val="20000"/>
              </a:spcBef>
              <a:spcAft>
                <a:spcPct val="0"/>
              </a:spcAft>
              <a:buClrTx/>
              <a:buSzTx/>
              <a:buFontTx/>
              <a:buChar char="–"/>
              <a:tabLst/>
              <a:defRPr/>
            </a:pPr>
            <a:r>
              <a:rPr kumimoji="0" lang="en-US" sz="2800" b="0" i="0" u="none" strike="noStrike" kern="0" cap="none" spc="0" normalizeH="0" baseline="0" noProof="0" dirty="0" smtClean="0">
                <a:ln>
                  <a:noFill/>
                </a:ln>
                <a:solidFill>
                  <a:schemeClr val="tx1"/>
                </a:solidFill>
                <a:effectLst>
                  <a:outerShdw blurRad="38100" dist="38100" dir="2700000" algn="tl">
                    <a:srgbClr val="000000"/>
                  </a:outerShdw>
                </a:effectLst>
                <a:uLnTx/>
                <a:uFillTx/>
                <a:latin typeface="+mn-lt"/>
              </a:rPr>
              <a:t>5 mSv (21%)</a:t>
            </a:r>
          </a:p>
          <a:p>
            <a:pPr marL="342900" marR="0" lvl="0" indent="-342900" algn="l" defTabSz="914400" rtl="0" eaLnBrk="1" fontAlgn="base" latinLnBrk="0" hangingPunct="1">
              <a:lnSpc>
                <a:spcPct val="80000"/>
              </a:lnSpc>
              <a:spcBef>
                <a:spcPct val="20000"/>
              </a:spcBef>
              <a:spcAft>
                <a:spcPct val="0"/>
              </a:spcAft>
              <a:buClr>
                <a:schemeClr val="hlink"/>
              </a:buClr>
              <a:buSzPct val="90000"/>
              <a:buFont typeface="Wingdings" pitchFamily="2" charset="2"/>
              <a:buBlip>
                <a:blip r:embed="rId5"/>
              </a:buBlip>
              <a:tabLst/>
              <a:defRPr/>
            </a:pPr>
            <a:endParaRPr kumimoji="0" lang="en-US" sz="3200" b="0" i="0" u="none" strike="noStrike" kern="0" cap="none" spc="0" normalizeH="0" baseline="0" noProof="0" dirty="0">
              <a:ln>
                <a:noFill/>
              </a:ln>
              <a:solidFill>
                <a:schemeClr val="tx1"/>
              </a:solidFill>
              <a:effectLst>
                <a:outerShdw blurRad="38100" dist="38100" dir="2700000" algn="tl">
                  <a:srgbClr val="000000"/>
                </a:outerShdw>
              </a:effectLst>
              <a:uLnTx/>
              <a:uFillTx/>
              <a:latin typeface="+mn-lt"/>
              <a:ea typeface="+mn-ea"/>
              <a:cs typeface="+mn-cs"/>
            </a:endParaRPr>
          </a:p>
        </p:txBody>
      </p:sp>
    </p:spTree>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lstStyle/>
          <a:p>
            <a:r>
              <a:rPr lang="en-US" dirty="0"/>
              <a:t>No Numeric Answer</a:t>
            </a:r>
          </a:p>
        </p:txBody>
      </p:sp>
      <p:sp>
        <p:nvSpPr>
          <p:cNvPr id="268291" name="Rectangle 3"/>
          <p:cNvSpPr>
            <a:spLocks noGrp="1" noChangeArrowheads="1"/>
          </p:cNvSpPr>
          <p:nvPr>
            <p:ph type="body" idx="1"/>
          </p:nvPr>
        </p:nvSpPr>
        <p:spPr/>
        <p:txBody>
          <a:bodyPr/>
          <a:lstStyle/>
          <a:p>
            <a:r>
              <a:rPr lang="en-US" sz="2800" dirty="0"/>
              <a:t>6 Respondents (13%)</a:t>
            </a:r>
          </a:p>
          <a:p>
            <a:pPr lvl="1"/>
            <a:r>
              <a:rPr lang="en-US" sz="2400" dirty="0"/>
              <a:t>5 HPS members, 2 MD, 1 CHP</a:t>
            </a:r>
          </a:p>
          <a:p>
            <a:r>
              <a:rPr lang="en-US" sz="2800" dirty="0"/>
              <a:t>Comments:</a:t>
            </a:r>
          </a:p>
          <a:p>
            <a:pPr lvl="1"/>
            <a:r>
              <a:rPr lang="en-US" sz="2400" dirty="0"/>
              <a:t>“I don't use the term safe … You can make things safer and therefore acceptable to most people, but depends on the context.“</a:t>
            </a:r>
          </a:p>
          <a:p>
            <a:pPr lvl="1"/>
            <a:r>
              <a:rPr lang="en-US" sz="2400" dirty="0"/>
              <a:t>“There isn't a ‘safe’ dose”.</a:t>
            </a:r>
          </a:p>
          <a:p>
            <a:pPr lvl="1"/>
            <a:r>
              <a:rPr lang="en-US" sz="2400" dirty="0"/>
              <a:t>“No such thing as a safe but unnecessary dose.”</a:t>
            </a:r>
          </a:p>
          <a:p>
            <a:pPr lvl="1"/>
            <a:r>
              <a:rPr lang="en-US" sz="2400" dirty="0"/>
              <a:t>“Safe is too subjective. I would avoid saying a dose is safe or it isn't safe</a:t>
            </a:r>
          </a:p>
          <a:p>
            <a:pPr lvl="1">
              <a:buFontTx/>
              <a:buNone/>
            </a:pPr>
            <a:endParaRPr lang="en-US" sz="2400" dirty="0"/>
          </a:p>
          <a:p>
            <a:pPr lvl="1"/>
            <a:endParaRPr lang="en-US" sz="2400" dirty="0"/>
          </a:p>
        </p:txBody>
      </p:sp>
    </p:spTree>
  </p:cSld>
  <p:clrMapOvr>
    <a:masterClrMapping/>
  </p:clrMapOvr>
  <p:transition spd="slow">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xfrm>
            <a:off x="457200" y="457200"/>
            <a:ext cx="8229600" cy="1143000"/>
          </a:xfrm>
        </p:spPr>
        <p:txBody>
          <a:bodyPr/>
          <a:lstStyle/>
          <a:p>
            <a:r>
              <a:rPr lang="en-US" dirty="0"/>
              <a:t>The In-Laws!</a:t>
            </a:r>
          </a:p>
        </p:txBody>
      </p:sp>
      <p:sp>
        <p:nvSpPr>
          <p:cNvPr id="274435" name="Rectangle 3"/>
          <p:cNvSpPr>
            <a:spLocks noGrp="1" noChangeArrowheads="1"/>
          </p:cNvSpPr>
          <p:nvPr>
            <p:ph type="body" idx="1"/>
          </p:nvPr>
        </p:nvSpPr>
        <p:spPr>
          <a:xfrm>
            <a:off x="533400" y="1905000"/>
            <a:ext cx="8229600" cy="4530725"/>
          </a:xfrm>
        </p:spPr>
        <p:txBody>
          <a:bodyPr/>
          <a:lstStyle/>
          <a:p>
            <a:endParaRPr lang="en-US" sz="1200" dirty="0"/>
          </a:p>
          <a:p>
            <a:r>
              <a:rPr lang="en-US" sz="2800" dirty="0"/>
              <a:t>The mother-in-law dose should be “far higher” than the father-in-law dose</a:t>
            </a:r>
            <a:r>
              <a:rPr lang="en-US" sz="2800" dirty="0" smtClean="0"/>
              <a:t>.</a:t>
            </a:r>
          </a:p>
          <a:p>
            <a:endParaRPr lang="en-US" sz="1200" dirty="0"/>
          </a:p>
          <a:p>
            <a:r>
              <a:rPr lang="en-US" sz="2800" dirty="0"/>
              <a:t>Doses ranged </a:t>
            </a:r>
            <a:r>
              <a:rPr lang="en-US" sz="2800" dirty="0" smtClean="0"/>
              <a:t>up to 2000 </a:t>
            </a:r>
            <a:r>
              <a:rPr lang="en-US" sz="2800" dirty="0" err="1" smtClean="0"/>
              <a:t>Gy</a:t>
            </a:r>
            <a:r>
              <a:rPr lang="en-US" sz="2800" dirty="0" smtClean="0"/>
              <a:t>!</a:t>
            </a:r>
          </a:p>
          <a:p>
            <a:endParaRPr lang="en-US" sz="1200" dirty="0"/>
          </a:p>
          <a:p>
            <a:r>
              <a:rPr lang="en-US" sz="2800" dirty="0"/>
              <a:t>One respondent assigned a dose of </a:t>
            </a:r>
            <a:r>
              <a:rPr lang="en-US" sz="2800" dirty="0" smtClean="0"/>
              <a:t>10</a:t>
            </a:r>
            <a:r>
              <a:rPr lang="en-US" sz="2800" baseline="30000" dirty="0" smtClean="0"/>
              <a:t>9</a:t>
            </a:r>
            <a:r>
              <a:rPr lang="en-US" sz="2800" dirty="0" smtClean="0"/>
              <a:t> </a:t>
            </a:r>
            <a:r>
              <a:rPr lang="en-US" sz="2800" dirty="0" err="1"/>
              <a:t>Gy</a:t>
            </a:r>
            <a:r>
              <a:rPr lang="en-US" sz="2800" dirty="0"/>
              <a:t> </a:t>
            </a:r>
            <a:r>
              <a:rPr lang="en-US" sz="2800" dirty="0" smtClean="0"/>
              <a:t>to </a:t>
            </a:r>
            <a:r>
              <a:rPr lang="en-US" sz="2800" dirty="0"/>
              <a:t>in-laws who </a:t>
            </a:r>
            <a:r>
              <a:rPr lang="en-US" sz="2800" dirty="0" smtClean="0"/>
              <a:t>had </a:t>
            </a:r>
            <a:r>
              <a:rPr lang="en-US" sz="2800" dirty="0"/>
              <a:t>already passed away.</a:t>
            </a:r>
          </a:p>
          <a:p>
            <a:endParaRPr lang="en-US" sz="28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443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443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4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5"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xfrm>
            <a:off x="457200" y="2971800"/>
            <a:ext cx="8229600" cy="1143000"/>
          </a:xfrm>
        </p:spPr>
        <p:txBody>
          <a:bodyPr/>
          <a:lstStyle/>
          <a:p>
            <a:r>
              <a:rPr lang="en-US" dirty="0" smtClean="0"/>
              <a:t>What is perceived as a safe dose of radiation varies </a:t>
            </a:r>
            <a:r>
              <a:rPr lang="en-US" u="sng" dirty="0" smtClean="0"/>
              <a:t>widely</a:t>
            </a:r>
            <a:r>
              <a:rPr lang="en-US" dirty="0" smtClean="0"/>
              <a:t> even among a group of radiation professionals. </a:t>
            </a:r>
            <a:br>
              <a:rPr lang="en-US" dirty="0" smtClean="0"/>
            </a:br>
            <a:endParaRPr lang="en-US" dirty="0"/>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 of Communication</a:t>
            </a:r>
            <a:endParaRPr lang="en-US" dirty="0"/>
          </a:p>
        </p:txBody>
      </p:sp>
      <p:sp>
        <p:nvSpPr>
          <p:cNvPr id="3" name="Content Placeholder 2"/>
          <p:cNvSpPr>
            <a:spLocks noGrp="1"/>
          </p:cNvSpPr>
          <p:nvPr>
            <p:ph sz="half" idx="2"/>
          </p:nvPr>
        </p:nvSpPr>
        <p:spPr>
          <a:xfrm>
            <a:off x="762000" y="2286000"/>
            <a:ext cx="6096000" cy="2819400"/>
          </a:xfrm>
        </p:spPr>
        <p:txBody>
          <a:bodyPr/>
          <a:lstStyle/>
          <a:p>
            <a:pPr>
              <a:lnSpc>
                <a:spcPct val="150000"/>
              </a:lnSpc>
            </a:pPr>
            <a:r>
              <a:rPr lang="en-US" dirty="0" smtClean="0"/>
              <a:t>“Safe”</a:t>
            </a:r>
          </a:p>
          <a:p>
            <a:pPr>
              <a:lnSpc>
                <a:spcPct val="150000"/>
              </a:lnSpc>
            </a:pPr>
            <a:r>
              <a:rPr lang="en-US" dirty="0" smtClean="0"/>
              <a:t>“Below Regulatory Concern”</a:t>
            </a:r>
          </a:p>
          <a:p>
            <a:pPr>
              <a:lnSpc>
                <a:spcPct val="150000"/>
              </a:lnSpc>
            </a:pPr>
            <a:r>
              <a:rPr lang="en-US" dirty="0" smtClean="0"/>
              <a:t>“De </a:t>
            </a:r>
            <a:r>
              <a:rPr lang="en-US" dirty="0" err="1" smtClean="0"/>
              <a:t>minimis</a:t>
            </a:r>
            <a:r>
              <a:rPr lang="en-US" dirty="0" smtClean="0"/>
              <a:t>”</a:t>
            </a:r>
          </a:p>
          <a:p>
            <a:pPr>
              <a:lnSpc>
                <a:spcPct val="150000"/>
              </a:lnSpc>
            </a:pPr>
            <a:r>
              <a:rPr lang="en-US" dirty="0" smtClean="0"/>
              <a:t>“Negligible Individual Dose”</a:t>
            </a:r>
          </a:p>
          <a:p>
            <a:pPr>
              <a:lnSpc>
                <a:spcPct val="150000"/>
              </a:lnSpc>
            </a:pPr>
            <a:r>
              <a:rPr lang="en-US" dirty="0" smtClean="0"/>
              <a:t>“Not a public health concern”</a:t>
            </a:r>
          </a:p>
          <a:p>
            <a:pPr lvl="1">
              <a:lnSpc>
                <a:spcPct val="150000"/>
              </a:lnSpc>
              <a:buNone/>
            </a:pPr>
            <a:r>
              <a:rPr lang="en-US" dirty="0" smtClean="0"/>
              <a:t> </a:t>
            </a:r>
          </a:p>
        </p:txBody>
      </p:sp>
      <p:sp>
        <p:nvSpPr>
          <p:cNvPr id="7" name="Minus 6"/>
          <p:cNvSpPr/>
          <p:nvPr/>
        </p:nvSpPr>
        <p:spPr>
          <a:xfrm>
            <a:off x="6477000" y="3657600"/>
            <a:ext cx="2362200" cy="533400"/>
          </a:xfrm>
          <a:prstGeom prst="mathMinus">
            <a:avLst>
              <a:gd name="adj1" fmla="val 17609"/>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rot="5400000" flipH="1" flipV="1">
            <a:off x="7314406" y="3428206"/>
            <a:ext cx="609600" cy="1588"/>
          </a:xfrm>
          <a:prstGeom prst="straightConnector1">
            <a:avLst/>
          </a:prstGeom>
          <a:ln w="317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7314405" y="4418806"/>
            <a:ext cx="609600" cy="1588"/>
          </a:xfrm>
          <a:prstGeom prst="straightConnector1">
            <a:avLst/>
          </a:prstGeom>
          <a:ln w="31750">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705600" y="2590800"/>
            <a:ext cx="1905000" cy="461665"/>
          </a:xfrm>
          <a:prstGeom prst="rect">
            <a:avLst/>
          </a:prstGeom>
          <a:noFill/>
        </p:spPr>
        <p:txBody>
          <a:bodyPr wrap="square" rtlCol="0">
            <a:spAutoFit/>
          </a:bodyPr>
          <a:lstStyle/>
          <a:p>
            <a:pPr algn="ctr"/>
            <a:r>
              <a:rPr lang="en-US" sz="2400" b="1" dirty="0" smtClean="0">
                <a:solidFill>
                  <a:srgbClr val="FFC000"/>
                </a:solidFill>
              </a:rPr>
              <a:t>Hazardous</a:t>
            </a:r>
            <a:endParaRPr lang="en-US" sz="2400" b="1" dirty="0">
              <a:solidFill>
                <a:srgbClr val="FFC000"/>
              </a:solidFill>
            </a:endParaRPr>
          </a:p>
        </p:txBody>
      </p:sp>
      <p:sp>
        <p:nvSpPr>
          <p:cNvPr id="14" name="TextBox 13"/>
          <p:cNvSpPr txBox="1"/>
          <p:nvPr/>
        </p:nvSpPr>
        <p:spPr>
          <a:xfrm>
            <a:off x="6934200" y="4953000"/>
            <a:ext cx="1295400" cy="461665"/>
          </a:xfrm>
          <a:prstGeom prst="rect">
            <a:avLst/>
          </a:prstGeom>
          <a:noFill/>
        </p:spPr>
        <p:txBody>
          <a:bodyPr wrap="square" rtlCol="0">
            <a:spAutoFit/>
          </a:bodyPr>
          <a:lstStyle/>
          <a:p>
            <a:pPr algn="ctr"/>
            <a:r>
              <a:rPr lang="en-US" sz="2400" b="1" dirty="0" smtClean="0">
                <a:solidFill>
                  <a:srgbClr val="FFC000"/>
                </a:solidFill>
              </a:rPr>
              <a:t>Safe</a:t>
            </a:r>
            <a:endParaRPr lang="en-US" sz="2400" b="1" dirty="0">
              <a:solidFill>
                <a:srgbClr val="FFC000"/>
              </a:solidFill>
            </a:endParaRPr>
          </a:p>
        </p:txBody>
      </p:sp>
      <p:sp>
        <p:nvSpPr>
          <p:cNvPr id="16" name="Right Brace 15"/>
          <p:cNvSpPr/>
          <p:nvPr/>
        </p:nvSpPr>
        <p:spPr>
          <a:xfrm>
            <a:off x="5867400" y="2438400"/>
            <a:ext cx="685800" cy="3048000"/>
          </a:xfrm>
          <a:prstGeom prst="rightBrace">
            <a:avLst>
              <a:gd name="adj1" fmla="val 36325"/>
              <a:gd name="adj2" fmla="val 48966"/>
            </a:avLst>
          </a:prstGeom>
          <a:no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10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1000"/>
                                        <p:tgtEl>
                                          <p:spTgt spid="14"/>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277813"/>
            <a:ext cx="9144000" cy="1143000"/>
          </a:xfrm>
        </p:spPr>
        <p:txBody>
          <a:bodyPr/>
          <a:lstStyle/>
          <a:p>
            <a:r>
              <a:rPr lang="en-US" dirty="0" smtClean="0"/>
              <a:t>Radiation Risk Scale</a:t>
            </a:r>
            <a:endParaRPr lang="en-US" dirty="0"/>
          </a:p>
        </p:txBody>
      </p:sp>
      <p:pic>
        <p:nvPicPr>
          <p:cNvPr id="7" name="Picture 6" descr="Radiation Risk Scale3.tif"/>
          <p:cNvPicPr>
            <a:picLocks noChangeAspect="1"/>
          </p:cNvPicPr>
          <p:nvPr/>
        </p:nvPicPr>
        <p:blipFill>
          <a:blip r:embed="rId2" cstate="print"/>
          <a:stretch>
            <a:fillRect/>
          </a:stretch>
        </p:blipFill>
        <p:spPr>
          <a:xfrm>
            <a:off x="1447800" y="1371600"/>
            <a:ext cx="6437376" cy="4907280"/>
          </a:xfrm>
          <a:prstGeom prst="rect">
            <a:avLst/>
          </a:prstGeom>
        </p:spPr>
      </p:pic>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57200"/>
            <a:ext cx="5638800" cy="1905000"/>
          </a:xfrm>
        </p:spPr>
        <p:txBody>
          <a:bodyPr/>
          <a:lstStyle/>
          <a:p>
            <a:r>
              <a:rPr lang="en-US" dirty="0" smtClean="0"/>
              <a:t>Radiation Risk Scale</a:t>
            </a:r>
            <a:endParaRPr lang="en-US" dirty="0"/>
          </a:p>
        </p:txBody>
      </p:sp>
      <p:sp>
        <p:nvSpPr>
          <p:cNvPr id="6" name="Rectangle 5"/>
          <p:cNvSpPr/>
          <p:nvPr/>
        </p:nvSpPr>
        <p:spPr>
          <a:xfrm>
            <a:off x="457200" y="2971800"/>
            <a:ext cx="8839200" cy="2862322"/>
          </a:xfrm>
          <a:prstGeom prst="rect">
            <a:avLst/>
          </a:prstGeom>
        </p:spPr>
        <p:txBody>
          <a:bodyPr wrap="square">
            <a:spAutoFit/>
          </a:bodyPr>
          <a:lstStyle/>
          <a:p>
            <a:pPr marL="457200" indent="-457200">
              <a:lnSpc>
                <a:spcPct val="150000"/>
              </a:lnSpc>
            </a:pPr>
            <a:r>
              <a:rPr lang="en-US" sz="2400" dirty="0" smtClean="0"/>
              <a:t>5)	Life hazard (hours to days)</a:t>
            </a:r>
          </a:p>
          <a:p>
            <a:pPr marL="457200" indent="-457200">
              <a:lnSpc>
                <a:spcPct val="150000"/>
              </a:lnSpc>
            </a:pPr>
            <a:r>
              <a:rPr lang="en-US" sz="2400" dirty="0" smtClean="0"/>
              <a:t>4)	Risk of radiation sickness in near term (days to weeks)</a:t>
            </a:r>
          </a:p>
          <a:p>
            <a:pPr marL="457200" indent="-457200">
              <a:lnSpc>
                <a:spcPct val="150000"/>
              </a:lnSpc>
            </a:pPr>
            <a:r>
              <a:rPr lang="en-US" sz="2400" dirty="0" smtClean="0"/>
              <a:t>3)	Risk of cancer in the long term (years) </a:t>
            </a:r>
          </a:p>
          <a:p>
            <a:pPr marL="457200" indent="-457200">
              <a:lnSpc>
                <a:spcPct val="150000"/>
              </a:lnSpc>
            </a:pPr>
            <a:r>
              <a:rPr lang="en-US" sz="2400" dirty="0" smtClean="0"/>
              <a:t>2)	Above natural background, but no measurable health risk</a:t>
            </a:r>
          </a:p>
          <a:p>
            <a:pPr marL="457200" indent="-457200">
              <a:lnSpc>
                <a:spcPct val="150000"/>
              </a:lnSpc>
            </a:pPr>
            <a:r>
              <a:rPr lang="en-US" sz="2400" dirty="0" smtClean="0"/>
              <a:t>1)	Normal, within the range of natural background radiation</a:t>
            </a:r>
            <a:endParaRPr lang="en-US" sz="2400" dirty="0"/>
          </a:p>
        </p:txBody>
      </p:sp>
      <p:pic>
        <p:nvPicPr>
          <p:cNvPr id="8" name="Picture 7" descr="Radiation Risk Scale3.tif"/>
          <p:cNvPicPr>
            <a:picLocks noChangeAspect="1"/>
          </p:cNvPicPr>
          <p:nvPr/>
        </p:nvPicPr>
        <p:blipFill>
          <a:blip r:embed="rId3" cstate="print"/>
          <a:stretch>
            <a:fillRect/>
          </a:stretch>
        </p:blipFill>
        <p:spPr>
          <a:xfrm>
            <a:off x="5410200" y="304800"/>
            <a:ext cx="3447288" cy="2627904"/>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990600"/>
            <a:ext cx="5562600" cy="1143000"/>
          </a:xfrm>
        </p:spPr>
        <p:txBody>
          <a:bodyPr/>
          <a:lstStyle/>
          <a:p>
            <a:r>
              <a:rPr lang="en-US" dirty="0" smtClean="0"/>
              <a:t>Radiation Risk Scale</a:t>
            </a:r>
            <a:br>
              <a:rPr lang="en-US" dirty="0" smtClean="0"/>
            </a:br>
            <a:r>
              <a:rPr lang="en-US" sz="3200" dirty="0" smtClean="0"/>
              <a:t/>
            </a:r>
            <a:br>
              <a:rPr lang="en-US" sz="3200" dirty="0" smtClean="0"/>
            </a:br>
            <a:r>
              <a:rPr lang="en-US" sz="3200" dirty="0" smtClean="0"/>
              <a:t>Advantages</a:t>
            </a:r>
            <a:endParaRPr lang="en-US" sz="3200" dirty="0"/>
          </a:p>
        </p:txBody>
      </p:sp>
      <p:sp>
        <p:nvSpPr>
          <p:cNvPr id="6" name="Rectangle 5"/>
          <p:cNvSpPr/>
          <p:nvPr/>
        </p:nvSpPr>
        <p:spPr>
          <a:xfrm>
            <a:off x="609600" y="3048000"/>
            <a:ext cx="8839200" cy="3416320"/>
          </a:xfrm>
          <a:prstGeom prst="rect">
            <a:avLst/>
          </a:prstGeom>
        </p:spPr>
        <p:txBody>
          <a:bodyPr wrap="square">
            <a:spAutoFit/>
          </a:bodyPr>
          <a:lstStyle/>
          <a:p>
            <a:pPr marL="457200" indent="-457200">
              <a:lnSpc>
                <a:spcPct val="150000"/>
              </a:lnSpc>
              <a:buFont typeface="+mj-lt"/>
              <a:buAutoNum type="alphaLcParenR"/>
            </a:pPr>
            <a:r>
              <a:rPr lang="en-US" sz="2400" dirty="0" smtClean="0"/>
              <a:t>Simple</a:t>
            </a:r>
          </a:p>
          <a:p>
            <a:pPr marL="457200" indent="-457200">
              <a:lnSpc>
                <a:spcPct val="150000"/>
              </a:lnSpc>
              <a:buFont typeface="+mj-lt"/>
              <a:buAutoNum type="alphaLcParenR"/>
            </a:pPr>
            <a:r>
              <a:rPr lang="en-US" sz="2400" dirty="0" smtClean="0"/>
              <a:t>Conveys meaning, provides frame of reference</a:t>
            </a:r>
          </a:p>
          <a:p>
            <a:pPr marL="457200" indent="-457200">
              <a:lnSpc>
                <a:spcPct val="150000"/>
              </a:lnSpc>
              <a:buFont typeface="+mj-lt"/>
              <a:buAutoNum type="alphaLcParenR"/>
            </a:pPr>
            <a:r>
              <a:rPr lang="en-US" sz="2400" dirty="0" smtClean="0"/>
              <a:t>No need for radiation measurements or units</a:t>
            </a:r>
          </a:p>
          <a:p>
            <a:pPr marL="457200" indent="-457200">
              <a:lnSpc>
                <a:spcPct val="150000"/>
              </a:lnSpc>
              <a:buFont typeface="+mj-lt"/>
              <a:buAutoNum type="alphaLcParenR"/>
            </a:pPr>
            <a:r>
              <a:rPr lang="en-US" sz="2400" dirty="0" smtClean="0"/>
              <a:t>Not affected by differences in standards or regulatory limits</a:t>
            </a:r>
          </a:p>
          <a:p>
            <a:pPr marL="457200" indent="-457200">
              <a:lnSpc>
                <a:spcPct val="150000"/>
              </a:lnSpc>
              <a:buFont typeface="+mj-lt"/>
              <a:buAutoNum type="alphaLcParenR"/>
            </a:pPr>
            <a:r>
              <a:rPr lang="en-US" sz="2400" dirty="0" smtClean="0"/>
              <a:t>Can be used to promote responsible action during an emergency situation or in its aftermath</a:t>
            </a:r>
          </a:p>
        </p:txBody>
      </p:sp>
      <p:pic>
        <p:nvPicPr>
          <p:cNvPr id="5" name="Picture 4" descr="Radiation Risk Scale3.tif"/>
          <p:cNvPicPr>
            <a:picLocks noChangeAspect="1"/>
          </p:cNvPicPr>
          <p:nvPr/>
        </p:nvPicPr>
        <p:blipFill>
          <a:blip r:embed="rId3" cstate="print"/>
          <a:stretch>
            <a:fillRect/>
          </a:stretch>
        </p:blipFill>
        <p:spPr>
          <a:xfrm>
            <a:off x="4953001" y="304800"/>
            <a:ext cx="3886200" cy="2962491"/>
          </a:xfrm>
          <a:prstGeom prst="rect">
            <a:avLst/>
          </a:prstGeom>
        </p:spPr>
      </p:pic>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457200"/>
            <a:ext cx="9144000" cy="1143000"/>
          </a:xfrm>
        </p:spPr>
        <p:txBody>
          <a:bodyPr/>
          <a:lstStyle/>
          <a:p>
            <a:r>
              <a:rPr lang="en-US" dirty="0" smtClean="0"/>
              <a:t>Applied to a Variety of</a:t>
            </a:r>
            <a:br>
              <a:rPr lang="en-US" dirty="0" smtClean="0"/>
            </a:br>
            <a:r>
              <a:rPr lang="en-US" dirty="0" smtClean="0"/>
              <a:t>Circumstances</a:t>
            </a:r>
            <a:endParaRPr lang="en-US" dirty="0"/>
          </a:p>
        </p:txBody>
      </p:sp>
      <p:pic>
        <p:nvPicPr>
          <p:cNvPr id="7" name="Picture 6" descr="Radiation Risk Scale3.tif"/>
          <p:cNvPicPr>
            <a:picLocks noChangeAspect="1"/>
          </p:cNvPicPr>
          <p:nvPr/>
        </p:nvPicPr>
        <p:blipFill>
          <a:blip r:embed="rId2" cstate="print"/>
          <a:stretch>
            <a:fillRect/>
          </a:stretch>
        </p:blipFill>
        <p:spPr>
          <a:xfrm>
            <a:off x="3106463" y="1828800"/>
            <a:ext cx="6037537" cy="4602479"/>
          </a:xfrm>
          <a:prstGeom prst="rect">
            <a:avLst/>
          </a:prstGeom>
        </p:spPr>
      </p:pic>
      <p:sp>
        <p:nvSpPr>
          <p:cNvPr id="6" name="TextBox 5"/>
          <p:cNvSpPr txBox="1"/>
          <p:nvPr/>
        </p:nvSpPr>
        <p:spPr>
          <a:xfrm>
            <a:off x="1905000" y="2514600"/>
            <a:ext cx="1828800" cy="646331"/>
          </a:xfrm>
          <a:prstGeom prst="rect">
            <a:avLst/>
          </a:prstGeom>
          <a:noFill/>
        </p:spPr>
        <p:txBody>
          <a:bodyPr wrap="square" rtlCol="0">
            <a:spAutoFit/>
          </a:bodyPr>
          <a:lstStyle/>
          <a:p>
            <a:pPr algn="ctr"/>
            <a:r>
              <a:rPr lang="en-US" sz="3600" dirty="0" smtClean="0"/>
              <a:t>2 </a:t>
            </a:r>
            <a:r>
              <a:rPr lang="en-US" sz="3600" dirty="0" err="1" smtClean="0"/>
              <a:t>Gy</a:t>
            </a:r>
            <a:endParaRPr lang="en-US" sz="3600" dirty="0"/>
          </a:p>
        </p:txBody>
      </p:sp>
      <p:sp>
        <p:nvSpPr>
          <p:cNvPr id="8" name="TextBox 7"/>
          <p:cNvSpPr txBox="1"/>
          <p:nvPr/>
        </p:nvSpPr>
        <p:spPr>
          <a:xfrm>
            <a:off x="1295400" y="3352800"/>
            <a:ext cx="1828800" cy="646331"/>
          </a:xfrm>
          <a:prstGeom prst="rect">
            <a:avLst/>
          </a:prstGeom>
          <a:noFill/>
        </p:spPr>
        <p:txBody>
          <a:bodyPr wrap="square" rtlCol="0">
            <a:spAutoFit/>
          </a:bodyPr>
          <a:lstStyle/>
          <a:p>
            <a:pPr algn="ctr"/>
            <a:r>
              <a:rPr lang="en-US" sz="3600" dirty="0" smtClean="0"/>
              <a:t>0.5 </a:t>
            </a:r>
            <a:r>
              <a:rPr lang="en-US" sz="3600" dirty="0" err="1" smtClean="0"/>
              <a:t>Gy</a:t>
            </a:r>
            <a:endParaRPr lang="en-US" sz="3600" dirty="0"/>
          </a:p>
        </p:txBody>
      </p:sp>
      <p:sp>
        <p:nvSpPr>
          <p:cNvPr id="9" name="TextBox 8"/>
          <p:cNvSpPr txBox="1"/>
          <p:nvPr/>
        </p:nvSpPr>
        <p:spPr>
          <a:xfrm>
            <a:off x="685800" y="4191000"/>
            <a:ext cx="1828800" cy="646331"/>
          </a:xfrm>
          <a:prstGeom prst="rect">
            <a:avLst/>
          </a:prstGeom>
          <a:noFill/>
        </p:spPr>
        <p:txBody>
          <a:bodyPr wrap="square" rtlCol="0">
            <a:spAutoFit/>
          </a:bodyPr>
          <a:lstStyle/>
          <a:p>
            <a:pPr algn="ctr"/>
            <a:r>
              <a:rPr lang="en-US" sz="3600" dirty="0" smtClean="0"/>
              <a:t>50 mSv</a:t>
            </a:r>
            <a:endParaRPr lang="en-US" sz="3600" dirty="0"/>
          </a:p>
        </p:txBody>
      </p:sp>
      <p:sp>
        <p:nvSpPr>
          <p:cNvPr id="10" name="TextBox 9"/>
          <p:cNvSpPr txBox="1"/>
          <p:nvPr/>
        </p:nvSpPr>
        <p:spPr>
          <a:xfrm>
            <a:off x="381000" y="4800600"/>
            <a:ext cx="2133600" cy="1360822"/>
          </a:xfrm>
          <a:prstGeom prst="rect">
            <a:avLst/>
          </a:prstGeom>
          <a:noFill/>
        </p:spPr>
        <p:txBody>
          <a:bodyPr wrap="square" rtlCol="0">
            <a:spAutoFit/>
          </a:bodyPr>
          <a:lstStyle/>
          <a:p>
            <a:pPr algn="ctr">
              <a:lnSpc>
                <a:spcPct val="120000"/>
              </a:lnSpc>
            </a:pPr>
            <a:r>
              <a:rPr lang="en-US" sz="3600" dirty="0" smtClean="0"/>
              <a:t>Location Specific</a:t>
            </a:r>
            <a:endParaRPr lang="en-US" sz="3600" dirty="0"/>
          </a:p>
        </p:txBody>
      </p:sp>
      <p:cxnSp>
        <p:nvCxnSpPr>
          <p:cNvPr id="12" name="Straight Arrow Connector 11"/>
          <p:cNvCxnSpPr/>
          <p:nvPr/>
        </p:nvCxnSpPr>
        <p:spPr>
          <a:xfrm>
            <a:off x="2971800" y="3657600"/>
            <a:ext cx="1828800" cy="1588"/>
          </a:xfrm>
          <a:prstGeom prst="straightConnector1">
            <a:avLst/>
          </a:prstGeom>
          <a:ln w="4762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2438400" y="4572000"/>
            <a:ext cx="1828800" cy="1588"/>
          </a:xfrm>
          <a:prstGeom prst="straightConnector1">
            <a:avLst/>
          </a:prstGeom>
          <a:ln w="4762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3429000" y="2894012"/>
            <a:ext cx="1828800" cy="1588"/>
          </a:xfrm>
          <a:prstGeom prst="straightConnector1">
            <a:avLst/>
          </a:prstGeom>
          <a:ln w="47625">
            <a:solidFill>
              <a:schemeClr val="tx2">
                <a:lumMod val="75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0" name="Left Brace 19"/>
          <p:cNvSpPr/>
          <p:nvPr/>
        </p:nvSpPr>
        <p:spPr>
          <a:xfrm>
            <a:off x="2514600" y="4724400"/>
            <a:ext cx="457200" cy="1600200"/>
          </a:xfrm>
          <a:prstGeom prst="leftBrace">
            <a:avLst>
              <a:gd name="adj1" fmla="val 46969"/>
              <a:gd name="adj2" fmla="val 47619"/>
            </a:avLst>
          </a:prstGeom>
          <a:ln w="31750">
            <a:solidFill>
              <a:schemeClr val="tx2">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ransition spd="slow">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38400"/>
            <a:ext cx="3200400" cy="1322388"/>
          </a:xfrm>
        </p:spPr>
        <p:txBody>
          <a:bodyPr/>
          <a:lstStyle/>
          <a:p>
            <a:r>
              <a:rPr lang="en-US" sz="2800" dirty="0" smtClean="0"/>
              <a:t>Your Feedback Please</a:t>
            </a:r>
            <a:endParaRPr lang="en-US" sz="2800" dirty="0"/>
          </a:p>
        </p:txBody>
      </p:sp>
      <p:sp>
        <p:nvSpPr>
          <p:cNvPr id="15" name="Left Brace 14"/>
          <p:cNvSpPr/>
          <p:nvPr/>
        </p:nvSpPr>
        <p:spPr>
          <a:xfrm>
            <a:off x="3657600" y="2209800"/>
            <a:ext cx="426719" cy="1828800"/>
          </a:xfrm>
          <a:prstGeom prst="leftBrace">
            <a:avLst>
              <a:gd name="adj1" fmla="val 56181"/>
              <a:gd name="adj2" fmla="val 50742"/>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84994" name="Picture 2"/>
          <p:cNvPicPr>
            <a:picLocks noChangeAspect="1" noChangeArrowheads="1"/>
          </p:cNvPicPr>
          <p:nvPr/>
        </p:nvPicPr>
        <p:blipFill>
          <a:blip r:embed="rId2" cstate="print"/>
          <a:srcRect/>
          <a:stretch>
            <a:fillRect/>
          </a:stretch>
        </p:blipFill>
        <p:spPr bwMode="auto">
          <a:xfrm>
            <a:off x="4216374" y="304800"/>
            <a:ext cx="4660926" cy="60960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How many gallons do we need to take off the hair 2  (Read down bar. xD).wmv">
            <a:hlinkClick r:id="" action="ppaction://media"/>
          </p:cNvPr>
          <p:cNvPicPr>
            <a:picLocks noRot="1" noChangeAspect="1"/>
          </p:cNvPicPr>
          <p:nvPr>
            <a:videoFile r:link="rId1"/>
          </p:nvPr>
        </p:nvPicPr>
        <p:blipFill>
          <a:blip r:embed="rId3" cstate="print">
            <a:lum bright="-100000"/>
          </a:blip>
          <a:stretch>
            <a:fillRect/>
          </a:stretch>
        </p:blipFill>
        <p:spPr>
          <a:xfrm>
            <a:off x="533400" y="1371600"/>
            <a:ext cx="8368749" cy="4812030"/>
          </a:xfrm>
          <a:prstGeom prst="rect">
            <a:avLst/>
          </a:prstGeom>
          <a:noFill/>
          <a:ln>
            <a:noFill/>
          </a:ln>
        </p:spPr>
      </p:pic>
      <p:sp>
        <p:nvSpPr>
          <p:cNvPr id="3" name="Content Placeholder 2"/>
          <p:cNvSpPr>
            <a:spLocks noGrp="1"/>
          </p:cNvSpPr>
          <p:nvPr>
            <p:ph idx="1"/>
          </p:nvPr>
        </p:nvSpPr>
        <p:spPr>
          <a:xfrm>
            <a:off x="0" y="0"/>
            <a:ext cx="9144000" cy="990600"/>
          </a:xfrm>
        </p:spPr>
        <p:txBody>
          <a:bodyPr/>
          <a:lstStyle/>
          <a:p>
            <a:pPr algn="ctr">
              <a:buNone/>
            </a:pPr>
            <a:r>
              <a:rPr lang="en-US" sz="4000" dirty="0" smtClean="0">
                <a:solidFill>
                  <a:srgbClr val="FFFF99"/>
                </a:solidFill>
              </a:rPr>
              <a:t>Radiological Quantities: SI and Obsolete Units</a:t>
            </a:r>
            <a:endParaRPr lang="en-US" sz="4000" dirty="0">
              <a:solidFill>
                <a:srgbClr val="FFFF99"/>
              </a:solidFill>
            </a:endParaRPr>
          </a:p>
        </p:txBody>
      </p:sp>
      <p:sp>
        <p:nvSpPr>
          <p:cNvPr id="6" name="TextBox 5"/>
          <p:cNvSpPr txBox="1"/>
          <p:nvPr/>
        </p:nvSpPr>
        <p:spPr>
          <a:xfrm>
            <a:off x="990600" y="1828800"/>
            <a:ext cx="7848600" cy="4031873"/>
          </a:xfrm>
          <a:prstGeom prst="rect">
            <a:avLst/>
          </a:prstGeom>
          <a:noFill/>
        </p:spPr>
        <p:txBody>
          <a:bodyPr wrap="square" rtlCol="0">
            <a:spAutoFit/>
          </a:bodyPr>
          <a:lstStyle/>
          <a:p>
            <a:r>
              <a:rPr lang="en-US" sz="3200" dirty="0" smtClean="0"/>
              <a:t>      </a:t>
            </a:r>
            <a:r>
              <a:rPr lang="en-US" sz="3200" dirty="0" err="1" smtClean="0"/>
              <a:t>Bq</a:t>
            </a:r>
            <a:r>
              <a:rPr lang="en-US" sz="3200" dirty="0" smtClean="0"/>
              <a:t>     </a:t>
            </a:r>
            <a:r>
              <a:rPr lang="en-US" sz="3200" dirty="0" err="1" smtClean="0"/>
              <a:t>Ci</a:t>
            </a:r>
            <a:r>
              <a:rPr lang="en-US" sz="3200" dirty="0" smtClean="0"/>
              <a:t>     </a:t>
            </a:r>
            <a:r>
              <a:rPr lang="en-US" sz="3200" dirty="0" err="1" smtClean="0"/>
              <a:t>rem</a:t>
            </a:r>
            <a:r>
              <a:rPr lang="en-US" sz="3200" dirty="0" smtClean="0"/>
              <a:t>     </a:t>
            </a:r>
            <a:r>
              <a:rPr lang="en-US" sz="3200" dirty="0" err="1" smtClean="0"/>
              <a:t>rad</a:t>
            </a:r>
            <a:r>
              <a:rPr lang="en-US" sz="3200" dirty="0" smtClean="0"/>
              <a:t>     </a:t>
            </a:r>
            <a:r>
              <a:rPr lang="en-US" sz="3200" dirty="0" err="1" smtClean="0"/>
              <a:t>Gy</a:t>
            </a:r>
            <a:r>
              <a:rPr lang="en-US" sz="3200" dirty="0" smtClean="0"/>
              <a:t>    </a:t>
            </a:r>
            <a:r>
              <a:rPr lang="en-US" sz="3200" dirty="0" err="1" smtClean="0"/>
              <a:t>Sv</a:t>
            </a:r>
            <a:r>
              <a:rPr lang="en-US" sz="3200" dirty="0" smtClean="0"/>
              <a:t>  </a:t>
            </a:r>
          </a:p>
          <a:p>
            <a:r>
              <a:rPr lang="en-US" sz="3200" dirty="0" err="1" smtClean="0"/>
              <a:t>mrem</a:t>
            </a:r>
            <a:r>
              <a:rPr lang="en-US" sz="3200" dirty="0" smtClean="0"/>
              <a:t>/h       </a:t>
            </a:r>
            <a:r>
              <a:rPr lang="en-US" sz="3200" dirty="0" err="1" smtClean="0"/>
              <a:t>Bq</a:t>
            </a:r>
            <a:r>
              <a:rPr lang="en-US" sz="3200" dirty="0" smtClean="0"/>
              <a:t>/kg        </a:t>
            </a:r>
            <a:r>
              <a:rPr lang="en-US" sz="3200" dirty="0" err="1" smtClean="0"/>
              <a:t>rem</a:t>
            </a:r>
            <a:r>
              <a:rPr lang="en-US" sz="3200" dirty="0" smtClean="0"/>
              <a:t>/y      R</a:t>
            </a:r>
          </a:p>
          <a:p>
            <a:r>
              <a:rPr lang="en-US" sz="3200" dirty="0" smtClean="0"/>
              <a:t>               R/h              mSv              </a:t>
            </a:r>
          </a:p>
          <a:p>
            <a:r>
              <a:rPr lang="en-US" sz="3200" dirty="0" err="1" smtClean="0"/>
              <a:t>mCi</a:t>
            </a:r>
            <a:r>
              <a:rPr lang="en-US" sz="3200" dirty="0" smtClean="0"/>
              <a:t>      </a:t>
            </a:r>
            <a:r>
              <a:rPr lang="en-US" sz="3200" dirty="0" smtClean="0">
                <a:latin typeface="Symbol" pitchFamily="18" charset="2"/>
              </a:rPr>
              <a:t>m</a:t>
            </a:r>
            <a:r>
              <a:rPr lang="en-US" sz="3200" dirty="0" smtClean="0"/>
              <a:t>Sv        </a:t>
            </a:r>
            <a:r>
              <a:rPr lang="en-US" sz="3200" dirty="0" err="1" smtClean="0"/>
              <a:t>pCi</a:t>
            </a:r>
            <a:r>
              <a:rPr lang="en-US" sz="3200" dirty="0" smtClean="0"/>
              <a:t>/g            </a:t>
            </a:r>
            <a:r>
              <a:rPr lang="en-US" sz="3200" dirty="0" err="1" smtClean="0"/>
              <a:t>pCi</a:t>
            </a:r>
            <a:r>
              <a:rPr lang="en-US" sz="3200" dirty="0" smtClean="0"/>
              <a:t>/m</a:t>
            </a:r>
            <a:r>
              <a:rPr lang="en-US" sz="3200" baseline="30000" dirty="0" smtClean="0"/>
              <a:t>3</a:t>
            </a:r>
            <a:r>
              <a:rPr lang="en-US" sz="3200" dirty="0" smtClean="0"/>
              <a:t>  </a:t>
            </a:r>
          </a:p>
          <a:p>
            <a:r>
              <a:rPr lang="en-US" sz="3200" dirty="0" smtClean="0"/>
              <a:t>    </a:t>
            </a:r>
            <a:r>
              <a:rPr lang="en-US" sz="3200" dirty="0" err="1" smtClean="0"/>
              <a:t>mSv</a:t>
            </a:r>
            <a:r>
              <a:rPr lang="en-US" sz="3200" dirty="0" smtClean="0"/>
              <a:t>/y     </a:t>
            </a:r>
            <a:r>
              <a:rPr lang="en-US" sz="3200" dirty="0" err="1" smtClean="0"/>
              <a:t>mrem</a:t>
            </a:r>
            <a:r>
              <a:rPr lang="en-US" sz="3200" dirty="0" smtClean="0"/>
              <a:t>       </a:t>
            </a:r>
            <a:r>
              <a:rPr lang="en-US" sz="3200" dirty="0" err="1" smtClean="0"/>
              <a:t>mSv</a:t>
            </a:r>
            <a:r>
              <a:rPr lang="en-US" sz="3200" dirty="0" smtClean="0"/>
              <a:t>/h  </a:t>
            </a:r>
          </a:p>
          <a:p>
            <a:r>
              <a:rPr lang="en-US" sz="3200" dirty="0" smtClean="0"/>
              <a:t>               </a:t>
            </a:r>
            <a:r>
              <a:rPr lang="en-US" sz="3200" dirty="0" err="1" smtClean="0">
                <a:latin typeface="Symbol" pitchFamily="18" charset="2"/>
              </a:rPr>
              <a:t>m</a:t>
            </a:r>
            <a:r>
              <a:rPr lang="en-US" sz="3200" dirty="0" err="1" smtClean="0"/>
              <a:t>R</a:t>
            </a:r>
            <a:r>
              <a:rPr lang="en-US" sz="3200" dirty="0" smtClean="0"/>
              <a:t>/h                         </a:t>
            </a:r>
            <a:r>
              <a:rPr lang="en-US" sz="3200" dirty="0" err="1" smtClean="0"/>
              <a:t>Bq</a:t>
            </a:r>
            <a:r>
              <a:rPr lang="en-US" sz="3200" dirty="0" smtClean="0"/>
              <a:t>/L</a:t>
            </a:r>
          </a:p>
          <a:p>
            <a:r>
              <a:rPr lang="en-US" sz="3200" dirty="0" smtClean="0"/>
              <a:t>  </a:t>
            </a:r>
            <a:r>
              <a:rPr lang="en-US" sz="3200" dirty="0" err="1" smtClean="0"/>
              <a:t>nGy</a:t>
            </a:r>
            <a:r>
              <a:rPr lang="en-US" sz="3200" dirty="0" smtClean="0"/>
              <a:t>/h     </a:t>
            </a:r>
            <a:r>
              <a:rPr lang="en-US" sz="3200" dirty="0" err="1" smtClean="0"/>
              <a:t>kBq</a:t>
            </a:r>
            <a:r>
              <a:rPr lang="en-US" sz="3200" dirty="0" smtClean="0"/>
              <a:t>/cm</a:t>
            </a:r>
            <a:r>
              <a:rPr lang="en-US" sz="3200" baseline="30000" dirty="0" smtClean="0"/>
              <a:t>2        </a:t>
            </a:r>
            <a:r>
              <a:rPr lang="en-US" sz="3200" dirty="0" err="1" smtClean="0"/>
              <a:t>pCi</a:t>
            </a:r>
            <a:r>
              <a:rPr lang="en-US" sz="3200" dirty="0" smtClean="0"/>
              <a:t>/L  </a:t>
            </a:r>
          </a:p>
          <a:p>
            <a:r>
              <a:rPr lang="en-US" sz="3200" dirty="0" smtClean="0"/>
              <a:t>        </a:t>
            </a:r>
            <a:r>
              <a:rPr lang="en-US" sz="3200" dirty="0" err="1" smtClean="0">
                <a:latin typeface="Symbol" pitchFamily="18" charset="2"/>
              </a:rPr>
              <a:t>m</a:t>
            </a:r>
            <a:r>
              <a:rPr lang="en-US" sz="3200" dirty="0" err="1" smtClean="0"/>
              <a:t>Ci</a:t>
            </a:r>
            <a:r>
              <a:rPr lang="en-US" sz="3200" dirty="0" smtClean="0"/>
              <a:t>/cm</a:t>
            </a:r>
            <a:r>
              <a:rPr lang="en-US" sz="3200" baseline="30000" dirty="0" smtClean="0"/>
              <a:t>2         </a:t>
            </a:r>
            <a:r>
              <a:rPr lang="en-US" sz="3200" dirty="0" smtClean="0"/>
              <a:t> </a:t>
            </a:r>
            <a:r>
              <a:rPr lang="en-US" sz="3200" dirty="0" err="1" smtClean="0"/>
              <a:t>MBq</a:t>
            </a:r>
            <a:r>
              <a:rPr lang="en-US" sz="3200" dirty="0" smtClean="0"/>
              <a:t>         </a:t>
            </a:r>
            <a:r>
              <a:rPr lang="en-US" sz="3200" dirty="0" err="1" smtClean="0"/>
              <a:t>Bq</a:t>
            </a:r>
            <a:r>
              <a:rPr lang="en-US" sz="3200" dirty="0" smtClean="0"/>
              <a:t>/m</a:t>
            </a:r>
            <a:r>
              <a:rPr lang="en-US" sz="3200" baseline="30000" dirty="0" smtClean="0"/>
              <a:t>2</a:t>
            </a:r>
          </a:p>
        </p:txBody>
      </p:sp>
      <p:sp>
        <p:nvSpPr>
          <p:cNvPr id="24" name="TextBox 23"/>
          <p:cNvSpPr txBox="1"/>
          <p:nvPr/>
        </p:nvSpPr>
        <p:spPr>
          <a:xfrm>
            <a:off x="6934200" y="4648200"/>
            <a:ext cx="2209800" cy="379591"/>
          </a:xfrm>
          <a:prstGeom prst="rect">
            <a:avLst/>
          </a:prstGeom>
          <a:noFill/>
        </p:spPr>
        <p:txBody>
          <a:bodyPr wrap="square" rtlCol="0">
            <a:spAutoFit/>
          </a:bodyPr>
          <a:lstStyle/>
          <a:p>
            <a:pPr algn="ctr"/>
            <a:endParaRPr lang="en-US" sz="2800" baseline="300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8" fill="hold" grpId="0" nodeType="withEffect">
                                  <p:stCondLst>
                                    <p:cond delay="0"/>
                                  </p:stCondLst>
                                  <p:iterate type="wd">
                                    <p:tmPct val="10000"/>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0-#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iterate type="wd">
                                    <p:tmAbs val="0"/>
                                  </p:iterate>
                                  <p:childTnLst>
                                    <p:set>
                                      <p:cBhvr>
                                        <p:cTn id="12"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3" restart="whenNotActive" fill="hold" evtFilter="cancelBubble" nodeType="interactiveSeq">
                <p:stCondLst>
                  <p:cond evt="onClick" delay="0">
                    <p:tgtEl>
                      <p:spTgt spid="31"/>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1"/>
                                        </p:tgtEl>
                                      </p:cBhvr>
                                    </p:cmd>
                                  </p:childTnLst>
                                </p:cTn>
                              </p:par>
                              <p:par>
                                <p:cTn id="18" presetID="10" presetClass="exit" presetSubtype="0" fill="hold" grpId="0" nodeType="withEffect">
                                  <p:stCondLst>
                                    <p:cond delay="0"/>
                                  </p:stCondLst>
                                  <p:childTnLst>
                                    <p:animEffect transition="out" filter="fade">
                                      <p:cBhvr>
                                        <p:cTn id="19" dur="2000"/>
                                        <p:tgtEl>
                                          <p:spTgt spid="3">
                                            <p:txEl>
                                              <p:pRg st="0" end="0"/>
                                            </p:txEl>
                                          </p:spTgt>
                                        </p:tgtEl>
                                      </p:cBhvr>
                                    </p:animEffect>
                                    <p:set>
                                      <p:cBhvr>
                                        <p:cTn id="20" dur="1" fill="hold">
                                          <p:stCondLst>
                                            <p:cond delay="1999"/>
                                          </p:stCondLst>
                                        </p:cTn>
                                        <p:tgtEl>
                                          <p:spTgt spid="3">
                                            <p:txEl>
                                              <p:pRg st="0" end="0"/>
                                            </p:txEl>
                                          </p:spTgt>
                                        </p:tgtEl>
                                        <p:attrNameLst>
                                          <p:attrName>style.visibility</p:attrName>
                                        </p:attrNameLst>
                                      </p:cBhvr>
                                      <p:to>
                                        <p:strVal val="hidden"/>
                                      </p:to>
                                    </p:set>
                                  </p:childTnLst>
                                </p:cTn>
                              </p:par>
                            </p:childTnLst>
                          </p:cTn>
                        </p:par>
                      </p:childTnLst>
                    </p:cTn>
                  </p:par>
                </p:childTnLst>
              </p:cTn>
              <p:nextCondLst>
                <p:cond evt="onClick" delay="0">
                  <p:tgtEl>
                    <p:spTgt spid="31"/>
                  </p:tgtEl>
                </p:cond>
              </p:nextCondLst>
            </p:seq>
            <p:video>
              <p:cMediaNode>
                <p:cTn id="21" fill="hold" display="0">
                  <p:stCondLst>
                    <p:cond delay="indefinite"/>
                  </p:stCondLst>
                  <p:endCondLst>
                    <p:cond evt="onNext" delay="0">
                      <p:tgtEl>
                        <p:sldTgt/>
                      </p:tgtEl>
                    </p:cond>
                    <p:cond evt="onPrev" delay="0">
                      <p:tgtEl>
                        <p:sldTgt/>
                      </p:tgtEl>
                    </p:cond>
                  </p:endCondLst>
                </p:cTn>
                <p:tgtEl>
                  <p:spTgt spid="31"/>
                </p:tgtEl>
              </p:cMediaNode>
            </p:video>
          </p:childTnLst>
        </p:cTn>
      </p:par>
    </p:tnLst>
    <p:bldLst>
      <p:bldP spid="3" grpId="0" build="p"/>
      <p:bldP spid="6" grpId="0"/>
      <p:bldP spid="6"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838200"/>
            <a:ext cx="8229600" cy="1143000"/>
          </a:xfrm>
        </p:spPr>
        <p:txBody>
          <a:bodyPr/>
          <a:lstStyle/>
          <a:p>
            <a:pPr>
              <a:lnSpc>
                <a:spcPct val="150000"/>
              </a:lnSpc>
            </a:pPr>
            <a:r>
              <a:rPr lang="en-US" dirty="0" smtClean="0"/>
              <a:t>HPS Position</a:t>
            </a:r>
            <a:br>
              <a:rPr lang="en-US" dirty="0" smtClean="0"/>
            </a:br>
            <a:r>
              <a:rPr lang="en-US" sz="2400" dirty="0" smtClean="0"/>
              <a:t>Adopted by the Board on June  26, 2011</a:t>
            </a:r>
            <a:r>
              <a:rPr lang="en-US" dirty="0" smtClean="0"/>
              <a:t/>
            </a:r>
            <a:br>
              <a:rPr lang="en-US" dirty="0" smtClean="0"/>
            </a:br>
            <a:endParaRPr lang="en-US" dirty="0"/>
          </a:p>
        </p:txBody>
      </p:sp>
      <p:sp>
        <p:nvSpPr>
          <p:cNvPr id="3" name="Content Placeholder 2"/>
          <p:cNvSpPr>
            <a:spLocks noGrp="1"/>
          </p:cNvSpPr>
          <p:nvPr>
            <p:ph idx="1"/>
          </p:nvPr>
        </p:nvSpPr>
        <p:spPr>
          <a:xfrm>
            <a:off x="0" y="2057400"/>
            <a:ext cx="8915400" cy="4073525"/>
          </a:xfrm>
        </p:spPr>
        <p:txBody>
          <a:bodyPr/>
          <a:lstStyle/>
          <a:p>
            <a:endParaRPr lang="en-US" dirty="0" smtClean="0"/>
          </a:p>
          <a:p>
            <a:pPr lvl="1" algn="ctr">
              <a:lnSpc>
                <a:spcPct val="150000"/>
              </a:lnSpc>
              <a:buNone/>
            </a:pPr>
            <a:r>
              <a:rPr lang="en-US" sz="3200" dirty="0" smtClean="0"/>
              <a:t>“SI units should be used exclusively</a:t>
            </a:r>
          </a:p>
          <a:p>
            <a:pPr lvl="1" algn="ctr">
              <a:lnSpc>
                <a:spcPct val="150000"/>
              </a:lnSpc>
              <a:buNone/>
            </a:pPr>
            <a:r>
              <a:rPr lang="en-US" sz="3200" dirty="0" smtClean="0"/>
              <a:t>when expressing radiological quantities.”</a:t>
            </a:r>
            <a:endParaRPr lang="en-US" sz="3200" dirty="0"/>
          </a:p>
        </p:txBody>
      </p:sp>
      <p:pic>
        <p:nvPicPr>
          <p:cNvPr id="83970" name="Picture 2" descr="http://hpschapters.org/columbia/HPS_Columbia_Chapter/HOME_files/CCHPS%20logo.jpg"/>
          <p:cNvPicPr>
            <a:picLocks noChangeAspect="1" noChangeArrowheads="1"/>
          </p:cNvPicPr>
          <p:nvPr/>
        </p:nvPicPr>
        <p:blipFill>
          <a:blip r:embed="rId2" cstate="print"/>
          <a:srcRect/>
          <a:stretch>
            <a:fillRect/>
          </a:stretch>
        </p:blipFill>
        <p:spPr bwMode="auto">
          <a:xfrm>
            <a:off x="7239000" y="381000"/>
            <a:ext cx="1390650" cy="1276350"/>
          </a:xfrm>
          <a:prstGeom prst="rect">
            <a:avLst/>
          </a:prstGeom>
          <a:noFill/>
        </p:spPr>
      </p:pic>
    </p:spTree>
  </p:cSld>
  <p:clrMapOvr>
    <a:masterClrMapping/>
  </p:clrMapOvr>
  <p:transition spd="slow">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7086600" cy="1143000"/>
          </a:xfrm>
        </p:spPr>
        <p:txBody>
          <a:bodyPr/>
          <a:lstStyle/>
          <a:p>
            <a:r>
              <a:rPr lang="en-US" dirty="0" smtClean="0"/>
              <a:t>Society Membership</a:t>
            </a:r>
            <a:endParaRPr lang="en-US" dirty="0"/>
          </a:p>
        </p:txBody>
      </p:sp>
      <p:graphicFrame>
        <p:nvGraphicFramePr>
          <p:cNvPr id="6" name="Chart 5"/>
          <p:cNvGraphicFramePr/>
          <p:nvPr/>
        </p:nvGraphicFramePr>
        <p:xfrm>
          <a:off x="0" y="1524000"/>
          <a:ext cx="9144000" cy="5334000"/>
        </p:xfrm>
        <a:graphic>
          <a:graphicData uri="http://schemas.openxmlformats.org/drawingml/2006/chart">
            <c:chart xmlns:c="http://schemas.openxmlformats.org/drawingml/2006/chart" xmlns:r="http://schemas.openxmlformats.org/officeDocument/2006/relationships" r:id="rId2"/>
          </a:graphicData>
        </a:graphic>
      </p:graphicFrame>
      <p:pic>
        <p:nvPicPr>
          <p:cNvPr id="4" name="Picture 2" descr="http://hpschapters.org/columbia/HPS_Columbia_Chapter/HOME_files/CCHPS%20logo.jpg"/>
          <p:cNvPicPr>
            <a:picLocks noChangeAspect="1" noChangeArrowheads="1"/>
          </p:cNvPicPr>
          <p:nvPr/>
        </p:nvPicPr>
        <p:blipFill>
          <a:blip r:embed="rId3" cstate="print"/>
          <a:srcRect/>
          <a:stretch>
            <a:fillRect/>
          </a:stretch>
        </p:blipFill>
        <p:spPr bwMode="auto">
          <a:xfrm>
            <a:off x="7357280" y="381000"/>
            <a:ext cx="1245359" cy="1143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7162800" cy="1143000"/>
          </a:xfrm>
        </p:spPr>
        <p:txBody>
          <a:bodyPr/>
          <a:lstStyle/>
          <a:p>
            <a:r>
              <a:rPr lang="en-US" dirty="0" smtClean="0"/>
              <a:t>Society Membership</a:t>
            </a:r>
            <a:endParaRPr lang="en-US" dirty="0"/>
          </a:p>
        </p:txBody>
      </p:sp>
      <p:graphicFrame>
        <p:nvGraphicFramePr>
          <p:cNvPr id="4" name="Chart 3"/>
          <p:cNvGraphicFramePr/>
          <p:nvPr/>
        </p:nvGraphicFramePr>
        <p:xfrm>
          <a:off x="228600" y="1676400"/>
          <a:ext cx="8534400" cy="50292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descr="http://hpschapters.org/columbia/HPS_Columbia_Chapter/HOME_files/CCHPS%20logo.jpg"/>
          <p:cNvPicPr>
            <a:picLocks noChangeAspect="1" noChangeArrowheads="1"/>
          </p:cNvPicPr>
          <p:nvPr/>
        </p:nvPicPr>
        <p:blipFill>
          <a:blip r:embed="rId3" cstate="print"/>
          <a:srcRect/>
          <a:stretch>
            <a:fillRect/>
          </a:stretch>
        </p:blipFill>
        <p:spPr bwMode="auto">
          <a:xfrm>
            <a:off x="7391400" y="380999"/>
            <a:ext cx="1211239" cy="1111685"/>
          </a:xfrm>
          <a:prstGeom prst="rect">
            <a:avLst/>
          </a:prstGeom>
          <a:noFill/>
        </p:spPr>
      </p:pic>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1066800" y="1600200"/>
          <a:ext cx="7029451" cy="4962526"/>
        </p:xfrm>
        <a:graphic>
          <a:graphicData uri="http://schemas.openxmlformats.org/drawingml/2006/chart">
            <c:chart xmlns:c="http://schemas.openxmlformats.org/drawingml/2006/chart" xmlns:r="http://schemas.openxmlformats.org/officeDocument/2006/relationships" r:id="rId2"/>
          </a:graphicData>
        </a:graphic>
      </p:graphicFrame>
      <p:sp>
        <p:nvSpPr>
          <p:cNvPr id="5" name="Title 1"/>
          <p:cNvSpPr>
            <a:spLocks noGrp="1"/>
          </p:cNvSpPr>
          <p:nvPr>
            <p:ph type="title"/>
          </p:nvPr>
        </p:nvSpPr>
        <p:spPr>
          <a:xfrm>
            <a:off x="533400" y="457200"/>
            <a:ext cx="8229600" cy="1143000"/>
          </a:xfrm>
        </p:spPr>
        <p:txBody>
          <a:bodyPr/>
          <a:lstStyle/>
          <a:p>
            <a:r>
              <a:rPr lang="en-US" dirty="0" smtClean="0"/>
              <a:t>Society Membership</a:t>
            </a:r>
            <a:br>
              <a:rPr lang="en-US" dirty="0" smtClean="0"/>
            </a:br>
            <a:r>
              <a:rPr lang="en-US" sz="3600" dirty="0" smtClean="0"/>
              <a:t>Age Survey</a:t>
            </a:r>
            <a:endParaRPr lang="en-US" sz="3600" dirty="0"/>
          </a:p>
        </p:txBody>
      </p:sp>
      <p:pic>
        <p:nvPicPr>
          <p:cNvPr id="6" name="Picture 2" descr="http://hpschapters.org/columbia/HPS_Columbia_Chapter/HOME_files/CCHPS%20logo.jpg"/>
          <p:cNvPicPr>
            <a:picLocks noChangeAspect="1" noChangeArrowheads="1"/>
          </p:cNvPicPr>
          <p:nvPr/>
        </p:nvPicPr>
        <p:blipFill>
          <a:blip r:embed="rId3" cstate="print"/>
          <a:srcRect/>
          <a:stretch>
            <a:fillRect/>
          </a:stretch>
        </p:blipFill>
        <p:spPr bwMode="auto">
          <a:xfrm>
            <a:off x="7543800" y="381000"/>
            <a:ext cx="1162335" cy="1066800"/>
          </a:xfrm>
          <a:prstGeom prst="rect">
            <a:avLst/>
          </a:prstGeom>
          <a:noFill/>
        </p:spPr>
      </p:pic>
      <p:sp>
        <p:nvSpPr>
          <p:cNvPr id="7" name="TextBox 6"/>
          <p:cNvSpPr txBox="1"/>
          <p:nvPr/>
        </p:nvSpPr>
        <p:spPr>
          <a:xfrm>
            <a:off x="76200" y="6550223"/>
            <a:ext cx="7924800" cy="276999"/>
          </a:xfrm>
          <a:prstGeom prst="rect">
            <a:avLst/>
          </a:prstGeom>
          <a:noFill/>
        </p:spPr>
        <p:txBody>
          <a:bodyPr wrap="square" rtlCol="0">
            <a:spAutoFit/>
          </a:bodyPr>
          <a:lstStyle/>
          <a:p>
            <a:r>
              <a:rPr lang="en-US" sz="1200" i="1" dirty="0" smtClean="0"/>
              <a:t>Source: 2011 HPS Board packet addendum, p.55, n=2465.</a:t>
            </a:r>
            <a:endParaRPr lang="en-US" sz="1200" i="1" dirty="0"/>
          </a:p>
        </p:txBody>
      </p:sp>
    </p:spTree>
  </p:cSld>
  <p:clrMapOvr>
    <a:masterClrMapping/>
  </p:clrMapOvr>
  <p:transition spd="slow">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lstStyle/>
          <a:p>
            <a:r>
              <a:rPr lang="en-US" dirty="0" smtClean="0"/>
              <a:t>Society Membership</a:t>
            </a:r>
            <a:endParaRPr lang="en-US" dirty="0"/>
          </a:p>
        </p:txBody>
      </p:sp>
      <p:graphicFrame>
        <p:nvGraphicFramePr>
          <p:cNvPr id="4" name="Chart 3"/>
          <p:cNvGraphicFramePr/>
          <p:nvPr/>
        </p:nvGraphicFramePr>
        <p:xfrm>
          <a:off x="762000" y="1371600"/>
          <a:ext cx="8001000" cy="52578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2" descr="http://hpschapters.org/columbia/HPS_Columbia_Chapter/HOME_files/CCHPS%20logo.jpg"/>
          <p:cNvPicPr>
            <a:picLocks noChangeAspect="1" noChangeArrowheads="1"/>
          </p:cNvPicPr>
          <p:nvPr/>
        </p:nvPicPr>
        <p:blipFill>
          <a:blip r:embed="rId3" cstate="print"/>
          <a:srcRect/>
          <a:stretch>
            <a:fillRect/>
          </a:stretch>
        </p:blipFill>
        <p:spPr bwMode="auto">
          <a:xfrm>
            <a:off x="7772400" y="381000"/>
            <a:ext cx="830239" cy="762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lstStyle/>
          <a:p>
            <a:r>
              <a:rPr lang="en-US" sz="3600" dirty="0" smtClean="0"/>
              <a:t>The Origins of the Health Physics Society</a:t>
            </a:r>
            <a:br>
              <a:rPr lang="en-US" sz="3600" dirty="0" smtClean="0"/>
            </a:br>
            <a:r>
              <a:rPr lang="en-US" sz="1800" dirty="0" smtClean="0"/>
              <a:t>Ronald L. </a:t>
            </a:r>
            <a:r>
              <a:rPr lang="en-US" sz="1800" dirty="0" err="1" smtClean="0"/>
              <a:t>Kathren</a:t>
            </a:r>
            <a:r>
              <a:rPr lang="en-US" sz="1800" dirty="0" smtClean="0"/>
              <a:t> and Natalie E. </a:t>
            </a:r>
            <a:r>
              <a:rPr lang="en-US" sz="1800" dirty="0" err="1" smtClean="0"/>
              <a:t>Tarr</a:t>
            </a:r>
            <a:r>
              <a:rPr lang="en-US" sz="1800" dirty="0" smtClean="0"/>
              <a:t>, 1974, </a:t>
            </a:r>
            <a:r>
              <a:rPr lang="en-US" sz="1800" i="1" dirty="0" smtClean="0"/>
              <a:t>Health Phys</a:t>
            </a:r>
            <a:r>
              <a:rPr lang="en-US" sz="1800" dirty="0" smtClean="0"/>
              <a:t>. 27,419</a:t>
            </a:r>
            <a:r>
              <a:rPr lang="en-US" sz="3600" dirty="0" smtClean="0"/>
              <a:t> </a:t>
            </a:r>
            <a:endParaRPr lang="en-US" sz="3600" dirty="0"/>
          </a:p>
        </p:txBody>
      </p:sp>
      <p:sp>
        <p:nvSpPr>
          <p:cNvPr id="6" name="Content Placeholder 5"/>
          <p:cNvSpPr>
            <a:spLocks noGrp="1"/>
          </p:cNvSpPr>
          <p:nvPr>
            <p:ph sz="half" idx="1"/>
          </p:nvPr>
        </p:nvSpPr>
        <p:spPr>
          <a:xfrm>
            <a:off x="228600" y="1981200"/>
            <a:ext cx="3276600" cy="4530725"/>
          </a:xfrm>
        </p:spPr>
        <p:txBody>
          <a:bodyPr/>
          <a:lstStyle/>
          <a:p>
            <a:r>
              <a:rPr lang="en-US" sz="2000" dirty="0" smtClean="0"/>
              <a:t>Members flocked to HPS</a:t>
            </a:r>
          </a:p>
          <a:p>
            <a:r>
              <a:rPr lang="en-US" sz="2000" dirty="0" smtClean="0"/>
              <a:t>Overwhelming international response led to formation of  sections, organized along national lines</a:t>
            </a:r>
          </a:p>
          <a:p>
            <a:pPr lvl="1"/>
            <a:r>
              <a:rPr lang="en-US" sz="1600" dirty="0" smtClean="0"/>
              <a:t>France (1961), Japan (1962), UK (1963)</a:t>
            </a:r>
          </a:p>
          <a:p>
            <a:r>
              <a:rPr lang="en-US" sz="2000" dirty="0" smtClean="0"/>
              <a:t>HPS helped create IRPA, its constitution adopted 12/2/1964 </a:t>
            </a:r>
            <a:endParaRPr lang="en-US" sz="2000" dirty="0"/>
          </a:p>
        </p:txBody>
      </p:sp>
      <p:pic>
        <p:nvPicPr>
          <p:cNvPr id="83970" name="Picture 2"/>
          <p:cNvPicPr>
            <a:picLocks noChangeAspect="1" noChangeArrowheads="1"/>
          </p:cNvPicPr>
          <p:nvPr/>
        </p:nvPicPr>
        <p:blipFill>
          <a:blip r:embed="rId3" cstate="print"/>
          <a:srcRect/>
          <a:stretch>
            <a:fillRect/>
          </a:stretch>
        </p:blipFill>
        <p:spPr bwMode="auto">
          <a:xfrm>
            <a:off x="3581400" y="1828800"/>
            <a:ext cx="5357191" cy="4343400"/>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1143000"/>
          </a:xfrm>
        </p:spPr>
        <p:txBody>
          <a:bodyPr/>
          <a:lstStyle/>
          <a:p>
            <a:r>
              <a:rPr lang="en-US" sz="3600" dirty="0" smtClean="0"/>
              <a:t>HPS</a:t>
            </a:r>
            <a:endParaRPr lang="en-US" sz="3600" dirty="0"/>
          </a:p>
        </p:txBody>
      </p:sp>
      <p:sp>
        <p:nvSpPr>
          <p:cNvPr id="3" name="Content Placeholder 2"/>
          <p:cNvSpPr>
            <a:spLocks noGrp="1"/>
          </p:cNvSpPr>
          <p:nvPr>
            <p:ph idx="1"/>
          </p:nvPr>
        </p:nvSpPr>
        <p:spPr>
          <a:xfrm>
            <a:off x="228600" y="1295400"/>
            <a:ext cx="8686800" cy="4530725"/>
          </a:xfrm>
        </p:spPr>
        <p:txBody>
          <a:bodyPr/>
          <a:lstStyle/>
          <a:p>
            <a:pPr>
              <a:spcBef>
                <a:spcPts val="3000"/>
              </a:spcBef>
            </a:pPr>
            <a:r>
              <a:rPr lang="en-US" sz="2400" dirty="0" smtClean="0"/>
              <a:t>We are the only professional society in the country whose main mission is to advance and promote excellence in the science and practice of radiation protection!</a:t>
            </a:r>
          </a:p>
          <a:p>
            <a:pPr>
              <a:spcBef>
                <a:spcPts val="3000"/>
              </a:spcBef>
            </a:pPr>
            <a:r>
              <a:rPr lang="en-US" sz="2400" dirty="0" smtClean="0"/>
              <a:t>Networking and professional enrichment opportunities.</a:t>
            </a:r>
          </a:p>
          <a:p>
            <a:pPr lvl="1">
              <a:spcBef>
                <a:spcPts val="3000"/>
              </a:spcBef>
            </a:pPr>
            <a:r>
              <a:rPr lang="en-US" sz="2000" dirty="0" smtClean="0"/>
              <a:t>at modest cost</a:t>
            </a:r>
          </a:p>
          <a:p>
            <a:pPr lvl="1">
              <a:buNone/>
            </a:pPr>
            <a:endParaRPr lang="en-US" sz="2400" dirty="0" smtClean="0"/>
          </a:p>
          <a:p>
            <a:r>
              <a:rPr lang="en-US" sz="2400" dirty="0" smtClean="0"/>
              <a:t>Growing number of professionals from various disciplines working in medicine, industry, government, or academia who are or should be interested in radiation protection issues.</a:t>
            </a:r>
            <a:endParaRPr lang="en-US" sz="24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28600"/>
            <a:ext cx="8229600" cy="1143000"/>
          </a:xfrm>
        </p:spPr>
        <p:txBody>
          <a:bodyPr/>
          <a:lstStyle/>
          <a:p>
            <a:r>
              <a:rPr lang="en-US" sz="4000" dirty="0" smtClean="0"/>
              <a:t>Better Marketing?</a:t>
            </a:r>
            <a:endParaRPr lang="en-US" sz="4000" dirty="0"/>
          </a:p>
        </p:txBody>
      </p:sp>
      <p:sp>
        <p:nvSpPr>
          <p:cNvPr id="6" name="Content Placeholder 5"/>
          <p:cNvSpPr>
            <a:spLocks noGrp="1"/>
          </p:cNvSpPr>
          <p:nvPr>
            <p:ph idx="1"/>
          </p:nvPr>
        </p:nvSpPr>
        <p:spPr>
          <a:xfrm>
            <a:off x="533400" y="1600200"/>
            <a:ext cx="8229600" cy="4530725"/>
          </a:xfrm>
        </p:spPr>
        <p:txBody>
          <a:bodyPr/>
          <a:lstStyle/>
          <a:p>
            <a:pPr>
              <a:spcBef>
                <a:spcPts val="3000"/>
              </a:spcBef>
            </a:pPr>
            <a:r>
              <a:rPr lang="en-US" sz="2800" dirty="0" smtClean="0"/>
              <a:t>Still struggling to identify ourselves!</a:t>
            </a:r>
          </a:p>
          <a:p>
            <a:pPr>
              <a:spcBef>
                <a:spcPts val="3000"/>
              </a:spcBef>
            </a:pPr>
            <a:r>
              <a:rPr lang="en-US" sz="2800" dirty="0" smtClean="0"/>
              <a:t>Our name is part of our identity. </a:t>
            </a:r>
          </a:p>
          <a:p>
            <a:pPr>
              <a:spcBef>
                <a:spcPts val="3000"/>
              </a:spcBef>
            </a:pPr>
            <a:r>
              <a:rPr lang="en-US" sz="2800" dirty="0" smtClean="0"/>
              <a:t>An organization’s name can project authority.</a:t>
            </a:r>
          </a:p>
          <a:p>
            <a:pPr lvl="1">
              <a:spcBef>
                <a:spcPts val="3000"/>
              </a:spcBef>
            </a:pPr>
            <a:r>
              <a:rPr lang="en-US" sz="2200" dirty="0" smtClean="0"/>
              <a:t>e.g., American Medical Association, American Dental Association, American Academy of Pediatrics</a:t>
            </a:r>
            <a:r>
              <a:rPr lang="en-US" sz="2000" dirty="0" smtClean="0"/>
              <a:t>. </a:t>
            </a:r>
          </a:p>
          <a:p>
            <a:pPr>
              <a:spcBef>
                <a:spcPts val="3000"/>
              </a:spcBef>
            </a:pPr>
            <a:r>
              <a:rPr lang="en-US" sz="2800" dirty="0" smtClean="0"/>
              <a:t>Is it finally time to consider a name change?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lstStyle/>
          <a:p>
            <a:r>
              <a:rPr lang="en-US" dirty="0" smtClean="0"/>
              <a:t>A Suggestion </a:t>
            </a:r>
            <a:br>
              <a:rPr lang="en-US" dirty="0" smtClean="0"/>
            </a:br>
            <a:endParaRPr lang="en-US" dirty="0"/>
          </a:p>
        </p:txBody>
      </p:sp>
      <p:sp>
        <p:nvSpPr>
          <p:cNvPr id="3" name="Content Placeholder 2"/>
          <p:cNvSpPr>
            <a:spLocks noGrp="1"/>
          </p:cNvSpPr>
          <p:nvPr>
            <p:ph idx="1"/>
          </p:nvPr>
        </p:nvSpPr>
        <p:spPr>
          <a:xfrm>
            <a:off x="457200" y="1066800"/>
            <a:ext cx="8382000" cy="4302125"/>
          </a:xfrm>
        </p:spPr>
        <p:txBody>
          <a:bodyPr/>
          <a:lstStyle/>
          <a:p>
            <a:pPr>
              <a:spcBef>
                <a:spcPts val="2400"/>
              </a:spcBef>
            </a:pPr>
            <a:r>
              <a:rPr lang="en-US" sz="2800" dirty="0" smtClean="0"/>
              <a:t>Our use of the terms health physics and health physicist remains the same.</a:t>
            </a:r>
          </a:p>
          <a:p>
            <a:pPr>
              <a:spcBef>
                <a:spcPts val="2400"/>
              </a:spcBef>
            </a:pPr>
            <a:r>
              <a:rPr lang="en-US" sz="2800" dirty="0" smtClean="0"/>
              <a:t>American Academy of Health Physics remains the same. </a:t>
            </a:r>
          </a:p>
          <a:p>
            <a:pPr>
              <a:spcBef>
                <a:spcPts val="2400"/>
              </a:spcBef>
            </a:pPr>
            <a:r>
              <a:rPr lang="en-US" sz="2800" dirty="0" smtClean="0"/>
              <a:t>American Board of Health Physics remains the same.</a:t>
            </a:r>
          </a:p>
          <a:p>
            <a:pPr>
              <a:spcBef>
                <a:spcPts val="2400"/>
              </a:spcBef>
            </a:pPr>
            <a:r>
              <a:rPr lang="en-US" sz="2800" dirty="0" smtClean="0"/>
              <a:t>The certification process and the term Certified Health Physicist remains the same.</a:t>
            </a:r>
          </a:p>
          <a:p>
            <a:pPr>
              <a:spcBef>
                <a:spcPts val="2400"/>
              </a:spcBef>
            </a:pPr>
            <a:r>
              <a:rPr lang="en-US" sz="2800" dirty="0" smtClean="0"/>
              <a:t>The name of our journal, </a:t>
            </a:r>
            <a:r>
              <a:rPr lang="en-US" sz="2800" i="1" dirty="0" smtClean="0"/>
              <a:t>Health Physics</a:t>
            </a:r>
            <a:r>
              <a:rPr lang="en-US" sz="2800" dirty="0" smtClean="0"/>
              <a:t>, remains the same.</a:t>
            </a:r>
            <a:endParaRPr lang="en-US" sz="2800" dirty="0"/>
          </a:p>
        </p:txBody>
      </p:sp>
    </p:spTree>
  </p:cSld>
  <p:clrMapOvr>
    <a:masterClrMapping/>
  </p:clrMapOvr>
  <p:transition spd="slow">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788987"/>
          </a:xfrm>
        </p:spPr>
        <p:txBody>
          <a:bodyPr/>
          <a:lstStyle/>
          <a:p>
            <a:r>
              <a:rPr lang="en-US" dirty="0" smtClean="0"/>
              <a:t>A Suggestion (cont.)</a:t>
            </a:r>
            <a:endParaRPr lang="en-US" dirty="0"/>
          </a:p>
        </p:txBody>
      </p:sp>
      <p:sp>
        <p:nvSpPr>
          <p:cNvPr id="3" name="Content Placeholder 2"/>
          <p:cNvSpPr>
            <a:spLocks noGrp="1"/>
          </p:cNvSpPr>
          <p:nvPr>
            <p:ph idx="1"/>
          </p:nvPr>
        </p:nvSpPr>
        <p:spPr>
          <a:xfrm>
            <a:off x="304800" y="1295400"/>
            <a:ext cx="8839200" cy="4724400"/>
          </a:xfrm>
        </p:spPr>
        <p:txBody>
          <a:bodyPr/>
          <a:lstStyle/>
          <a:p>
            <a:r>
              <a:rPr lang="en-US" dirty="0" smtClean="0"/>
              <a:t>The only change to consider is the name of our Society to better reflect who we are and what we do.</a:t>
            </a:r>
          </a:p>
          <a:p>
            <a:endParaRPr lang="en-US" dirty="0" smtClean="0"/>
          </a:p>
          <a:p>
            <a:pPr lvl="1"/>
            <a:r>
              <a:rPr lang="en-US" dirty="0" smtClean="0"/>
              <a:t>Examples:</a:t>
            </a:r>
          </a:p>
          <a:p>
            <a:pPr lvl="2"/>
            <a:r>
              <a:rPr lang="en-US" dirty="0" smtClean="0"/>
              <a:t>American Radiation Protection Association</a:t>
            </a:r>
          </a:p>
          <a:p>
            <a:pPr lvl="2"/>
            <a:r>
              <a:rPr lang="en-US" dirty="0" smtClean="0"/>
              <a:t>American Association of Radiation Safety Professionals</a:t>
            </a:r>
          </a:p>
          <a:p>
            <a:pPr lvl="2"/>
            <a:r>
              <a:rPr lang="en-US" dirty="0" smtClean="0"/>
              <a:t>American Society for Radiation Safety</a:t>
            </a:r>
          </a:p>
          <a:p>
            <a:pPr lvl="2"/>
            <a:r>
              <a:rPr lang="en-US" dirty="0" smtClean="0"/>
              <a:t>American Radiation Safety Association</a:t>
            </a:r>
          </a:p>
          <a:p>
            <a:pPr lvl="1">
              <a:buNone/>
            </a:pPr>
            <a:endParaRPr lang="en-US" dirty="0" smtClean="0"/>
          </a:p>
        </p:txBody>
      </p:sp>
    </p:spTree>
  </p:cSld>
  <p:clrMapOvr>
    <a:masterClrMapping/>
  </p:clrMapOvr>
  <p:transition spd="slow">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dirty="0" smtClean="0"/>
              <a:t>Advantages</a:t>
            </a:r>
            <a:endParaRPr lang="en-US" dirty="0"/>
          </a:p>
        </p:txBody>
      </p:sp>
      <p:sp>
        <p:nvSpPr>
          <p:cNvPr id="3" name="Content Placeholder 2"/>
          <p:cNvSpPr>
            <a:spLocks noGrp="1"/>
          </p:cNvSpPr>
          <p:nvPr>
            <p:ph idx="1"/>
          </p:nvPr>
        </p:nvSpPr>
        <p:spPr>
          <a:xfrm>
            <a:off x="304800" y="1676400"/>
            <a:ext cx="8534400" cy="4724400"/>
          </a:xfrm>
        </p:spPr>
        <p:txBody>
          <a:bodyPr/>
          <a:lstStyle/>
          <a:p>
            <a:pPr>
              <a:spcBef>
                <a:spcPts val="2400"/>
              </a:spcBef>
            </a:pPr>
            <a:r>
              <a:rPr lang="en-US" sz="3000" dirty="0" smtClean="0"/>
              <a:t>It can better describe and project who we are.</a:t>
            </a:r>
          </a:p>
          <a:p>
            <a:pPr>
              <a:spcBef>
                <a:spcPts val="2400"/>
              </a:spcBef>
            </a:pPr>
            <a:r>
              <a:rPr lang="en-US" sz="3000" dirty="0" smtClean="0"/>
              <a:t>It can enhance the perceived stature, standing, and importance of our Society among decision makers, the media, and the public.</a:t>
            </a:r>
          </a:p>
          <a:p>
            <a:pPr>
              <a:spcBef>
                <a:spcPts val="2400"/>
              </a:spcBef>
            </a:pPr>
            <a:r>
              <a:rPr lang="en-US" sz="3000" dirty="0" smtClean="0"/>
              <a:t>It may help attract professional members, academicians, clinicians, and others who have an interest in radiation safety, but don’t consider themselves “health physicists.”</a:t>
            </a:r>
          </a:p>
        </p:txBody>
      </p:sp>
    </p:spTree>
  </p:cSld>
  <p:clrMapOvr>
    <a:masterClrMapping/>
  </p:clrMapOvr>
  <p:transition spd="slow">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lstStyle/>
          <a:p>
            <a:r>
              <a:rPr lang="en-US" sz="3600" dirty="0" smtClean="0"/>
              <a:t>Main Arguments Against</a:t>
            </a:r>
            <a:endParaRPr lang="en-US" sz="3600" dirty="0"/>
          </a:p>
        </p:txBody>
      </p:sp>
      <p:sp>
        <p:nvSpPr>
          <p:cNvPr id="3" name="Content Placeholder 2"/>
          <p:cNvSpPr>
            <a:spLocks noGrp="1"/>
          </p:cNvSpPr>
          <p:nvPr>
            <p:ph idx="1"/>
          </p:nvPr>
        </p:nvSpPr>
        <p:spPr>
          <a:xfrm>
            <a:off x="533400" y="1219200"/>
            <a:ext cx="8153400" cy="4953000"/>
          </a:xfrm>
        </p:spPr>
        <p:txBody>
          <a:bodyPr/>
          <a:lstStyle/>
          <a:p>
            <a:pPr algn="ctr">
              <a:buNone/>
            </a:pPr>
            <a:r>
              <a:rPr lang="en-US" i="1" dirty="0" smtClean="0">
                <a:solidFill>
                  <a:srgbClr val="FFC000"/>
                </a:solidFill>
              </a:rPr>
              <a:t>A name change makes us lose our identity and the recognition/reputation we have established in Congress and with the media.</a:t>
            </a:r>
          </a:p>
          <a:p>
            <a:pPr algn="ctr">
              <a:buNone/>
            </a:pPr>
            <a:endParaRPr lang="en-US" sz="1400" i="1" dirty="0" smtClean="0">
              <a:solidFill>
                <a:srgbClr val="FFC000"/>
              </a:solidFill>
            </a:endParaRPr>
          </a:p>
          <a:p>
            <a:r>
              <a:rPr lang="en-US" sz="2200" dirty="0" smtClean="0"/>
              <a:t>Our “clout” may actually be enhanced with a name change.</a:t>
            </a:r>
          </a:p>
          <a:p>
            <a:r>
              <a:rPr lang="en-US" sz="2200" dirty="0" smtClean="0"/>
              <a:t>HPS is not a name that grabs many headlines.</a:t>
            </a:r>
          </a:p>
          <a:p>
            <a:r>
              <a:rPr lang="en-US" sz="2200" dirty="0" smtClean="0"/>
              <a:t>HPS fact sheets and position statements may excite us who are HPS members and a handful of others, maybe even some congressional staffers, but the impact is not wide.</a:t>
            </a:r>
          </a:p>
          <a:p>
            <a:r>
              <a:rPr lang="en-US" sz="2200" dirty="0" smtClean="0"/>
              <a:t>A position statement of something like “the American Radiation Protection Association” will project more authority and inherently carries more weight.</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bit of history …</a:t>
            </a:r>
            <a:endParaRPr lang="en-US" dirty="0"/>
          </a:p>
        </p:txBody>
      </p:sp>
      <p:sp>
        <p:nvSpPr>
          <p:cNvPr id="3" name="Content Placeholder 2"/>
          <p:cNvSpPr>
            <a:spLocks noGrp="1"/>
          </p:cNvSpPr>
          <p:nvPr>
            <p:ph idx="1"/>
          </p:nvPr>
        </p:nvSpPr>
        <p:spPr>
          <a:xfrm>
            <a:off x="381000" y="1600200"/>
            <a:ext cx="8458200" cy="4530725"/>
          </a:xfrm>
        </p:spPr>
        <p:txBody>
          <a:bodyPr/>
          <a:lstStyle/>
          <a:p>
            <a:pPr>
              <a:lnSpc>
                <a:spcPct val="120000"/>
              </a:lnSpc>
              <a:spcBef>
                <a:spcPts val="1800"/>
              </a:spcBef>
            </a:pPr>
            <a:r>
              <a:rPr lang="en-US" sz="2800" dirty="0" smtClean="0"/>
              <a:t>The term health physics has its origin in the Manhattan District Operations – 1943 Chicago.</a:t>
            </a:r>
          </a:p>
          <a:p>
            <a:pPr>
              <a:lnSpc>
                <a:spcPct val="120000"/>
              </a:lnSpc>
              <a:spcBef>
                <a:spcPts val="1800"/>
              </a:spcBef>
            </a:pPr>
            <a:r>
              <a:rPr lang="en-US" sz="2800" dirty="0" smtClean="0"/>
              <a:t>The coinage merely denoted the physics section of the Health Division.</a:t>
            </a:r>
          </a:p>
          <a:p>
            <a:pPr>
              <a:lnSpc>
                <a:spcPct val="120000"/>
              </a:lnSpc>
              <a:spcBef>
                <a:spcPts val="1800"/>
              </a:spcBef>
            </a:pPr>
            <a:r>
              <a:rPr lang="en-US" sz="2800" dirty="0" smtClean="0"/>
              <a:t>It also served security: "radiation protection" might arouse unwelcome interest; "health physics" conveyed nothing.“</a:t>
            </a:r>
            <a:endParaRPr lang="en-US" sz="2800" dirty="0"/>
          </a:p>
        </p:txBody>
      </p:sp>
      <p:sp>
        <p:nvSpPr>
          <p:cNvPr id="4" name="TextBox 3"/>
          <p:cNvSpPr txBox="1"/>
          <p:nvPr/>
        </p:nvSpPr>
        <p:spPr>
          <a:xfrm>
            <a:off x="1219200" y="6172200"/>
            <a:ext cx="6934200" cy="369332"/>
          </a:xfrm>
          <a:prstGeom prst="rect">
            <a:avLst/>
          </a:prstGeom>
          <a:noFill/>
        </p:spPr>
        <p:txBody>
          <a:bodyPr wrap="square" rtlCol="0">
            <a:spAutoFit/>
          </a:bodyPr>
          <a:lstStyle/>
          <a:p>
            <a:r>
              <a:rPr lang="en-US" dirty="0" smtClean="0">
                <a:hlinkClick r:id="rId2"/>
              </a:rPr>
              <a:t>http://www.orau.org/ptp/articlesstories/names.htm#healthphysics</a:t>
            </a:r>
            <a:endParaRPr lang="en-US" dirty="0"/>
          </a:p>
        </p:txBody>
      </p:sp>
    </p:spTree>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1143000"/>
          </a:xfrm>
        </p:spPr>
        <p:txBody>
          <a:bodyPr/>
          <a:lstStyle/>
          <a:p>
            <a:r>
              <a:rPr lang="en-US" sz="3200" dirty="0" smtClean="0"/>
              <a:t>“HPS” was not a unanimous name choice</a:t>
            </a:r>
            <a:endParaRPr lang="en-US" sz="3200" dirty="0"/>
          </a:p>
        </p:txBody>
      </p:sp>
      <p:sp>
        <p:nvSpPr>
          <p:cNvPr id="3" name="Content Placeholder 2"/>
          <p:cNvSpPr>
            <a:spLocks noGrp="1"/>
          </p:cNvSpPr>
          <p:nvPr>
            <p:ph idx="1"/>
          </p:nvPr>
        </p:nvSpPr>
        <p:spPr>
          <a:xfrm>
            <a:off x="533400" y="1371600"/>
            <a:ext cx="8229600" cy="4530725"/>
          </a:xfrm>
        </p:spPr>
        <p:txBody>
          <a:bodyPr/>
          <a:lstStyle/>
          <a:p>
            <a:pPr>
              <a:spcBef>
                <a:spcPts val="1200"/>
              </a:spcBef>
            </a:pPr>
            <a:r>
              <a:rPr lang="en-US" sz="2400" dirty="0" smtClean="0"/>
              <a:t>A 1955 committee chaired by </a:t>
            </a:r>
            <a:r>
              <a:rPr lang="en-US" sz="2400" dirty="0" err="1" smtClean="0"/>
              <a:t>Lauriston</a:t>
            </a:r>
            <a:r>
              <a:rPr lang="en-US" sz="2400" dirty="0" smtClean="0"/>
              <a:t> Taylor considered 11 different names for the new society.</a:t>
            </a:r>
          </a:p>
          <a:p>
            <a:pPr>
              <a:spcBef>
                <a:spcPts val="1200"/>
              </a:spcBef>
            </a:pPr>
            <a:r>
              <a:rPr lang="en-US" sz="2400" dirty="0" smtClean="0"/>
              <a:t>Offered membership a choice of 2 names to vote on:</a:t>
            </a:r>
          </a:p>
          <a:p>
            <a:pPr lvl="1">
              <a:spcBef>
                <a:spcPts val="1200"/>
              </a:spcBef>
            </a:pPr>
            <a:r>
              <a:rPr lang="en-US" sz="2400" dirty="0" smtClean="0"/>
              <a:t>“Society for Radiation Protection”</a:t>
            </a:r>
          </a:p>
          <a:p>
            <a:pPr lvl="1">
              <a:spcBef>
                <a:spcPts val="1200"/>
              </a:spcBef>
            </a:pPr>
            <a:r>
              <a:rPr lang="en-US" sz="2400" dirty="0" smtClean="0"/>
              <a:t>“Health Physics Society”</a:t>
            </a:r>
          </a:p>
          <a:p>
            <a:pPr>
              <a:spcBef>
                <a:spcPts val="1200"/>
              </a:spcBef>
            </a:pPr>
            <a:r>
              <a:rPr lang="en-US" sz="2400" dirty="0" smtClean="0"/>
              <a:t>Shortly before the meeting adjourned at 10:30 PM (June 25, 1956), a majority of 198 members present voted for HPS.</a:t>
            </a:r>
          </a:p>
          <a:p>
            <a:pPr>
              <a:spcBef>
                <a:spcPts val="1200"/>
              </a:spcBef>
            </a:pPr>
            <a:r>
              <a:rPr lang="en-US" sz="2400" dirty="0" smtClean="0"/>
              <a:t>Not including “U.S.” or “American” in the name was intentional to attract international members.</a:t>
            </a:r>
          </a:p>
        </p:txBody>
      </p:sp>
      <p:sp>
        <p:nvSpPr>
          <p:cNvPr id="5" name="TextBox 4"/>
          <p:cNvSpPr txBox="1"/>
          <p:nvPr/>
        </p:nvSpPr>
        <p:spPr>
          <a:xfrm>
            <a:off x="762000" y="6400800"/>
            <a:ext cx="7772400" cy="307777"/>
          </a:xfrm>
          <a:prstGeom prst="rect">
            <a:avLst/>
          </a:prstGeom>
          <a:noFill/>
        </p:spPr>
        <p:txBody>
          <a:bodyPr wrap="square" rtlCol="0">
            <a:spAutoFit/>
          </a:bodyPr>
          <a:lstStyle/>
          <a:p>
            <a:r>
              <a:rPr lang="en-US" sz="1400" dirty="0" smtClean="0"/>
              <a:t>Source: Ronald L. </a:t>
            </a:r>
            <a:r>
              <a:rPr lang="en-US" sz="1400" dirty="0" err="1" smtClean="0"/>
              <a:t>Kathren</a:t>
            </a:r>
            <a:r>
              <a:rPr lang="en-US" sz="1400" dirty="0" smtClean="0"/>
              <a:t> and Natalie E. </a:t>
            </a:r>
            <a:r>
              <a:rPr lang="en-US" sz="1400" dirty="0" err="1" smtClean="0"/>
              <a:t>Tarr</a:t>
            </a:r>
            <a:r>
              <a:rPr lang="en-US" sz="1400" dirty="0" smtClean="0"/>
              <a:t>, 1974, </a:t>
            </a:r>
            <a:r>
              <a:rPr lang="en-US" sz="1400" i="1" dirty="0" smtClean="0"/>
              <a:t>Health Phys</a:t>
            </a:r>
            <a:r>
              <a:rPr lang="en-US" sz="1400" dirty="0" smtClean="0"/>
              <a:t>. 27,419 </a:t>
            </a:r>
            <a:endParaRPr lang="en-US" sz="1400" dirty="0"/>
          </a:p>
        </p:txBody>
      </p:sp>
    </p:spTree>
  </p:cSld>
  <p:clrMapOvr>
    <a:masterClrMapping/>
  </p:clrMapOvr>
  <p:transition spd="slow">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28600"/>
            <a:ext cx="8839200" cy="1143000"/>
          </a:xfrm>
        </p:spPr>
        <p:txBody>
          <a:bodyPr/>
          <a:lstStyle/>
          <a:p>
            <a:r>
              <a:rPr lang="en-US" sz="3600" dirty="0" smtClean="0"/>
              <a:t>International Radiation Protection Association (IRPA)</a:t>
            </a:r>
            <a:endParaRPr lang="en-US" sz="3600" dirty="0"/>
          </a:p>
        </p:txBody>
      </p:sp>
      <p:sp>
        <p:nvSpPr>
          <p:cNvPr id="5" name="Content Placeholder 4"/>
          <p:cNvSpPr>
            <a:spLocks noGrp="1"/>
          </p:cNvSpPr>
          <p:nvPr>
            <p:ph sz="half" idx="1"/>
          </p:nvPr>
        </p:nvSpPr>
        <p:spPr>
          <a:xfrm>
            <a:off x="457200" y="1447800"/>
            <a:ext cx="4038600" cy="4530725"/>
          </a:xfrm>
        </p:spPr>
        <p:txBody>
          <a:bodyPr/>
          <a:lstStyle/>
          <a:p>
            <a:r>
              <a:rPr lang="en-US" sz="1100" dirty="0" err="1" smtClean="0"/>
              <a:t>Sociedad</a:t>
            </a:r>
            <a:r>
              <a:rPr lang="en-US" sz="1100" dirty="0" smtClean="0"/>
              <a:t> Argentina de </a:t>
            </a:r>
            <a:r>
              <a:rPr lang="en-US" sz="1100" dirty="0" err="1" smtClean="0"/>
              <a:t>Radioproteccion</a:t>
            </a:r>
            <a:endParaRPr lang="en-US" sz="1100" dirty="0" smtClean="0"/>
          </a:p>
          <a:p>
            <a:r>
              <a:rPr lang="en-US" sz="1100" dirty="0" smtClean="0"/>
              <a:t>Australasian Radiation Protection Society</a:t>
            </a:r>
          </a:p>
          <a:p>
            <a:r>
              <a:rPr lang="en-US" sz="1100" dirty="0" smtClean="0"/>
              <a:t>Austrian Association for Radiation Protection</a:t>
            </a:r>
          </a:p>
          <a:p>
            <a:r>
              <a:rPr lang="en-US" sz="1100" dirty="0" smtClean="0"/>
              <a:t>Belgian Association for Radiological Protection</a:t>
            </a:r>
          </a:p>
          <a:p>
            <a:r>
              <a:rPr lang="pt-BR" sz="1100" dirty="0" smtClean="0"/>
              <a:t> Sociedade Brasileira de Proteção Radiológica</a:t>
            </a:r>
          </a:p>
          <a:p>
            <a:r>
              <a:rPr lang="en-US" sz="1100" dirty="0" smtClean="0"/>
              <a:t>Bulgarian Association of Radiobiology and Radiation Protection</a:t>
            </a:r>
          </a:p>
          <a:p>
            <a:r>
              <a:rPr lang="en-US" sz="1100" dirty="0" smtClean="0"/>
              <a:t>Canadian Radiation Protection Association</a:t>
            </a:r>
          </a:p>
          <a:p>
            <a:r>
              <a:rPr lang="en-US" sz="1100" dirty="0" smtClean="0"/>
              <a:t>Chinese Society of Radiation Protection</a:t>
            </a:r>
          </a:p>
          <a:p>
            <a:r>
              <a:rPr lang="es-ES" sz="1100" dirty="0" smtClean="0"/>
              <a:t>Asociación Colombiana de Protección Radiológica</a:t>
            </a:r>
          </a:p>
          <a:p>
            <a:r>
              <a:rPr lang="en-US" sz="1100" dirty="0" smtClean="0"/>
              <a:t>Croatian Radiation Protection Association</a:t>
            </a:r>
          </a:p>
          <a:p>
            <a:r>
              <a:rPr lang="en-US" sz="1100" dirty="0" smtClean="0"/>
              <a:t>Cuban Physics Society, Radiation Protection Section</a:t>
            </a:r>
          </a:p>
          <a:p>
            <a:r>
              <a:rPr lang="en-US" sz="1100" dirty="0" smtClean="0"/>
              <a:t>Cyprus Association of Medical Physics and Biomedical Engineering</a:t>
            </a:r>
          </a:p>
          <a:p>
            <a:r>
              <a:rPr lang="en-US" sz="1100" dirty="0" smtClean="0"/>
              <a:t>Czech Society for Radiation Protection</a:t>
            </a:r>
          </a:p>
          <a:p>
            <a:r>
              <a:rPr lang="en-US" sz="1100" dirty="0" smtClean="0"/>
              <a:t>Eastern Africa Association for Radiation Protection</a:t>
            </a:r>
          </a:p>
          <a:p>
            <a:r>
              <a:rPr lang="en-US" sz="1100" dirty="0" smtClean="0"/>
              <a:t>IRPA Egypt Radiation Protection Group</a:t>
            </a:r>
          </a:p>
          <a:p>
            <a:r>
              <a:rPr lang="en-US" sz="1100" dirty="0" err="1" smtClean="0"/>
              <a:t>Société</a:t>
            </a:r>
            <a:r>
              <a:rPr lang="en-US" sz="1100" dirty="0" smtClean="0"/>
              <a:t> </a:t>
            </a:r>
            <a:r>
              <a:rPr lang="en-US" sz="1100" dirty="0" err="1" smtClean="0"/>
              <a:t>Française</a:t>
            </a:r>
            <a:r>
              <a:rPr lang="en-US" sz="1100" dirty="0" smtClean="0"/>
              <a:t> de Radioprotection</a:t>
            </a:r>
          </a:p>
          <a:p>
            <a:r>
              <a:rPr lang="en-US" sz="1100" dirty="0" smtClean="0"/>
              <a:t>German-Swiss Association for Radiation Protection</a:t>
            </a:r>
          </a:p>
          <a:p>
            <a:r>
              <a:rPr lang="en-US" sz="1100" dirty="0" smtClean="0"/>
              <a:t>Greek Radiation Protection Association</a:t>
            </a:r>
          </a:p>
          <a:p>
            <a:r>
              <a:rPr lang="en-US" sz="1100" dirty="0" smtClean="0">
                <a:solidFill>
                  <a:srgbClr val="FFC000"/>
                </a:solidFill>
              </a:rPr>
              <a:t>Health Physics Section </a:t>
            </a:r>
            <a:r>
              <a:rPr lang="en-US" sz="1100" dirty="0" smtClean="0"/>
              <a:t>of the Roland </a:t>
            </a:r>
            <a:r>
              <a:rPr lang="en-US" sz="1100" dirty="0" err="1" smtClean="0"/>
              <a:t>Eötvös</a:t>
            </a:r>
            <a:r>
              <a:rPr lang="en-US" sz="1100" dirty="0" smtClean="0"/>
              <a:t> Physical Society, </a:t>
            </a:r>
            <a:r>
              <a:rPr lang="en-US" sz="1100" dirty="0" smtClean="0">
                <a:solidFill>
                  <a:srgbClr val="FFC000"/>
                </a:solidFill>
              </a:rPr>
              <a:t>Hungary</a:t>
            </a:r>
          </a:p>
          <a:p>
            <a:r>
              <a:rPr lang="en-US" sz="1100" dirty="0" smtClean="0"/>
              <a:t>Indian Association for Radiation Protection</a:t>
            </a:r>
          </a:p>
          <a:p>
            <a:r>
              <a:rPr lang="en-US" sz="1100" dirty="0" smtClean="0"/>
              <a:t>Iranian Radiation Protection Society</a:t>
            </a:r>
          </a:p>
          <a:p>
            <a:r>
              <a:rPr lang="en-US" sz="1100" dirty="0" smtClean="0"/>
              <a:t>Irish Radiation Protection Society</a:t>
            </a:r>
          </a:p>
          <a:p>
            <a:r>
              <a:rPr lang="en-US" sz="1100" dirty="0" smtClean="0"/>
              <a:t>Israel Society for Radiation Protection</a:t>
            </a:r>
          </a:p>
          <a:p>
            <a:endParaRPr lang="en-US" sz="1100" dirty="0" smtClean="0"/>
          </a:p>
          <a:p>
            <a:endParaRPr lang="en-US" sz="1100" dirty="0" smtClean="0"/>
          </a:p>
          <a:p>
            <a:endParaRPr lang="en-US" sz="1100" dirty="0"/>
          </a:p>
        </p:txBody>
      </p:sp>
      <p:sp>
        <p:nvSpPr>
          <p:cNvPr id="6" name="Content Placeholder 5"/>
          <p:cNvSpPr>
            <a:spLocks noGrp="1"/>
          </p:cNvSpPr>
          <p:nvPr>
            <p:ph sz="half" idx="2"/>
          </p:nvPr>
        </p:nvSpPr>
        <p:spPr>
          <a:xfrm>
            <a:off x="4572000" y="1524000"/>
            <a:ext cx="4038600" cy="4530725"/>
          </a:xfrm>
        </p:spPr>
        <p:txBody>
          <a:bodyPr/>
          <a:lstStyle/>
          <a:p>
            <a:r>
              <a:rPr lang="en-US" sz="1100" dirty="0" err="1" smtClean="0"/>
              <a:t>Associazione</a:t>
            </a:r>
            <a:r>
              <a:rPr lang="en-US" sz="1100" dirty="0" smtClean="0"/>
              <a:t> </a:t>
            </a:r>
            <a:r>
              <a:rPr lang="en-US" sz="1100" dirty="0" err="1" smtClean="0"/>
              <a:t>Italiana</a:t>
            </a:r>
            <a:r>
              <a:rPr lang="en-US" sz="1100" dirty="0" smtClean="0"/>
              <a:t> </a:t>
            </a:r>
            <a:r>
              <a:rPr lang="en-US" sz="1100" dirty="0" err="1" smtClean="0"/>
              <a:t>di</a:t>
            </a:r>
            <a:r>
              <a:rPr lang="en-US" sz="1100" dirty="0" smtClean="0"/>
              <a:t> </a:t>
            </a:r>
            <a:r>
              <a:rPr lang="en-US" sz="1100" dirty="0" err="1" smtClean="0"/>
              <a:t>Radioprotezione</a:t>
            </a:r>
            <a:endParaRPr lang="en-US" sz="1100" dirty="0" smtClean="0"/>
          </a:p>
          <a:p>
            <a:r>
              <a:rPr lang="en-US" sz="1100" dirty="0" smtClean="0">
                <a:solidFill>
                  <a:srgbClr val="FFC000"/>
                </a:solidFill>
              </a:rPr>
              <a:t>Japan Health Physics Society</a:t>
            </a:r>
          </a:p>
          <a:p>
            <a:r>
              <a:rPr lang="en-US" sz="1100" dirty="0" smtClean="0"/>
              <a:t>Korean Association for Radiation Protection</a:t>
            </a:r>
          </a:p>
          <a:p>
            <a:r>
              <a:rPr lang="en-US" sz="1100" dirty="0" smtClean="0"/>
              <a:t>Lithuanian Radiation Protection Center</a:t>
            </a:r>
          </a:p>
          <a:p>
            <a:r>
              <a:rPr lang="en-US" sz="1100" dirty="0" smtClean="0"/>
              <a:t>Association </a:t>
            </a:r>
            <a:r>
              <a:rPr lang="en-US" sz="1100" dirty="0" err="1" smtClean="0"/>
              <a:t>Nationale</a:t>
            </a:r>
            <a:r>
              <a:rPr lang="en-US" sz="1100" dirty="0" smtClean="0"/>
              <a:t> de Radioprotection-Madagascar</a:t>
            </a:r>
          </a:p>
          <a:p>
            <a:r>
              <a:rPr lang="en-US" sz="1100" dirty="0" smtClean="0"/>
              <a:t>Malaysian Radiation Protection Association</a:t>
            </a:r>
          </a:p>
          <a:p>
            <a:r>
              <a:rPr lang="es-ES" sz="1100" dirty="0" smtClean="0"/>
              <a:t>Sociedad Mexicana de Seguridad Radiológica</a:t>
            </a:r>
          </a:p>
          <a:p>
            <a:r>
              <a:rPr lang="en-US" sz="1100" dirty="0" smtClean="0"/>
              <a:t>Moroccan Association for Radiation Protection</a:t>
            </a:r>
          </a:p>
          <a:p>
            <a:r>
              <a:rPr lang="en-US" sz="1100" dirty="0" smtClean="0"/>
              <a:t>Dutch Society for Radiation Protection</a:t>
            </a:r>
          </a:p>
          <a:p>
            <a:r>
              <a:rPr lang="en-US" sz="1100" dirty="0" smtClean="0"/>
              <a:t>Nordic Society for Radiation Protection</a:t>
            </a:r>
          </a:p>
          <a:p>
            <a:r>
              <a:rPr lang="en-US" sz="1100" dirty="0" err="1" smtClean="0"/>
              <a:t>Sociedad</a:t>
            </a:r>
            <a:r>
              <a:rPr lang="en-US" sz="1100" dirty="0" smtClean="0"/>
              <a:t> </a:t>
            </a:r>
            <a:r>
              <a:rPr lang="en-US" sz="1100" dirty="0" err="1" smtClean="0"/>
              <a:t>Peruana</a:t>
            </a:r>
            <a:r>
              <a:rPr lang="en-US" sz="1100" dirty="0" smtClean="0"/>
              <a:t> de </a:t>
            </a:r>
            <a:r>
              <a:rPr lang="en-US" sz="1100" dirty="0" err="1" smtClean="0"/>
              <a:t>Radioproteccion</a:t>
            </a:r>
            <a:endParaRPr lang="en-US" sz="1100" dirty="0" smtClean="0"/>
          </a:p>
          <a:p>
            <a:r>
              <a:rPr lang="en-US" sz="1100" dirty="0" smtClean="0"/>
              <a:t>Philippine Association for Radiation Protection</a:t>
            </a:r>
          </a:p>
          <a:p>
            <a:r>
              <a:rPr lang="en-US" sz="1100" dirty="0" smtClean="0"/>
              <a:t>Radiation Protection Section, Polish Society of Medical  Physics</a:t>
            </a:r>
          </a:p>
          <a:p>
            <a:r>
              <a:rPr lang="pt-BR" sz="1100" dirty="0" smtClean="0"/>
              <a:t>Sociedade Portuguesa de Protecçao Contra Radiaçoes</a:t>
            </a:r>
          </a:p>
          <a:p>
            <a:r>
              <a:rPr lang="en-US" sz="1100" dirty="0" smtClean="0"/>
              <a:t>Romanian Society for Radiological Protection</a:t>
            </a:r>
          </a:p>
          <a:p>
            <a:r>
              <a:rPr lang="en-US" sz="1100" dirty="0" smtClean="0"/>
              <a:t>Russian office of Radiation Hygiene</a:t>
            </a:r>
          </a:p>
          <a:p>
            <a:r>
              <a:rPr lang="en-US" sz="1100" dirty="0" smtClean="0"/>
              <a:t>Radiation Protection Society of Serbia and Montenegro</a:t>
            </a:r>
          </a:p>
          <a:p>
            <a:r>
              <a:rPr lang="en-US" sz="1100" dirty="0" smtClean="0"/>
              <a:t>Slovak Society of Nuclear Medicine and Radiation Hygiene</a:t>
            </a:r>
          </a:p>
          <a:p>
            <a:r>
              <a:rPr lang="en-US" sz="1100" dirty="0" smtClean="0"/>
              <a:t>Radiation Protection Association of Slovenia</a:t>
            </a:r>
          </a:p>
          <a:p>
            <a:r>
              <a:rPr lang="en-US" sz="1100" dirty="0" smtClean="0"/>
              <a:t>South African Radiation Protection Society</a:t>
            </a:r>
          </a:p>
          <a:p>
            <a:r>
              <a:rPr lang="es-ES" sz="1100" dirty="0" smtClean="0"/>
              <a:t>Sociedad Española de </a:t>
            </a:r>
            <a:r>
              <a:rPr lang="es-ES" sz="1100" dirty="0" err="1" smtClean="0"/>
              <a:t>Proteccion</a:t>
            </a:r>
            <a:r>
              <a:rPr lang="es-ES" sz="1100" dirty="0" smtClean="0"/>
              <a:t> </a:t>
            </a:r>
            <a:r>
              <a:rPr lang="es-ES" sz="1100" dirty="0" err="1" smtClean="0"/>
              <a:t>Radiologica</a:t>
            </a:r>
            <a:endParaRPr lang="es-ES" sz="1100" dirty="0" smtClean="0"/>
          </a:p>
          <a:p>
            <a:r>
              <a:rPr lang="en-US" sz="1100" dirty="0" smtClean="0"/>
              <a:t>Society for Radiological Protection - United Kingdom</a:t>
            </a:r>
          </a:p>
          <a:p>
            <a:r>
              <a:rPr lang="en-US" sz="1100" dirty="0" smtClean="0"/>
              <a:t>Uruguayan Society of Radioprotection</a:t>
            </a:r>
          </a:p>
          <a:p>
            <a:r>
              <a:rPr lang="en-US" sz="1100" dirty="0" smtClean="0">
                <a:solidFill>
                  <a:srgbClr val="FFC000"/>
                </a:solidFill>
              </a:rPr>
              <a:t>Health Physics Society (USA)</a:t>
            </a:r>
          </a:p>
          <a:p>
            <a:endParaRPr lang="en-US" sz="1100" dirty="0" smtClean="0"/>
          </a:p>
          <a:p>
            <a:endParaRPr lang="en-US" sz="1100" dirty="0"/>
          </a:p>
        </p:txBody>
      </p:sp>
      <p:pic>
        <p:nvPicPr>
          <p:cNvPr id="7" name="Picture 2" descr="http://www.irpa.net/images/stories/irpa.png"/>
          <p:cNvPicPr>
            <a:picLocks noChangeAspect="1" noChangeArrowheads="1"/>
          </p:cNvPicPr>
          <p:nvPr/>
        </p:nvPicPr>
        <p:blipFill>
          <a:blip r:embed="rId3" cstate="print"/>
          <a:srcRect/>
          <a:stretch>
            <a:fillRect/>
          </a:stretch>
        </p:blipFill>
        <p:spPr bwMode="auto">
          <a:xfrm>
            <a:off x="8001000" y="304800"/>
            <a:ext cx="914400" cy="977462"/>
          </a:xfrm>
          <a:prstGeom prst="rect">
            <a:avLst/>
          </a:prstGeom>
          <a:noFill/>
        </p:spPr>
      </p:pic>
    </p:spTree>
  </p:cSld>
  <p:clrMapOvr>
    <a:masterClrMapping/>
  </p:clrMapOvr>
  <p:transition spd="slow">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04800" y="304800"/>
            <a:ext cx="6324600" cy="1143000"/>
          </a:xfrm>
        </p:spPr>
        <p:txBody>
          <a:bodyPr/>
          <a:lstStyle/>
          <a:p>
            <a:pPr>
              <a:lnSpc>
                <a:spcPct val="70000"/>
              </a:lnSpc>
            </a:pPr>
            <a:r>
              <a:rPr lang="en-US" sz="3200" dirty="0" smtClean="0"/>
              <a:t>Questioning the Name</a:t>
            </a:r>
            <a:r>
              <a:rPr lang="en-US" dirty="0" smtClean="0"/>
              <a:t/>
            </a:r>
            <a:br>
              <a:rPr lang="en-US" dirty="0" smtClean="0"/>
            </a:br>
            <a:r>
              <a:rPr lang="en-US" dirty="0" smtClean="0"/>
              <a:t> </a:t>
            </a:r>
            <a:r>
              <a:rPr lang="en-US" sz="2400" i="1" dirty="0" smtClean="0"/>
              <a:t>Health Physics </a:t>
            </a:r>
            <a:r>
              <a:rPr lang="en-US" sz="2400" dirty="0" smtClean="0"/>
              <a:t>42: 91-92, 1982</a:t>
            </a:r>
            <a:endParaRPr lang="en-US" sz="2400" dirty="0"/>
          </a:p>
        </p:txBody>
      </p:sp>
      <p:sp>
        <p:nvSpPr>
          <p:cNvPr id="6" name="Content Placeholder 5"/>
          <p:cNvSpPr>
            <a:spLocks noGrp="1"/>
          </p:cNvSpPr>
          <p:nvPr>
            <p:ph idx="1"/>
          </p:nvPr>
        </p:nvSpPr>
        <p:spPr>
          <a:xfrm>
            <a:off x="457200" y="1600200"/>
            <a:ext cx="5791200" cy="4530725"/>
          </a:xfrm>
        </p:spPr>
        <p:txBody>
          <a:bodyPr/>
          <a:lstStyle/>
          <a:p>
            <a:pPr marL="342900" marR="0" indent="-342900" algn="l" defTabSz="914400" rtl="0" eaLnBrk="1" fontAlgn="base" latinLnBrk="0" hangingPunct="1">
              <a:lnSpc>
                <a:spcPct val="100000"/>
              </a:lnSpc>
              <a:spcBef>
                <a:spcPts val="1800"/>
              </a:spcBef>
              <a:spcAft>
                <a:spcPct val="0"/>
              </a:spcAft>
              <a:buClr>
                <a:schemeClr val="hlink"/>
              </a:buClr>
              <a:buSzPct val="90000"/>
              <a:buFont typeface="Wingdings" pitchFamily="2" charset="2"/>
              <a:buBlip>
                <a:blip r:embed="rId3"/>
              </a:buBlip>
              <a:tabLst/>
              <a:defRPr/>
            </a:pPr>
            <a:r>
              <a:rPr lang="en-US" sz="2400" dirty="0" smtClean="0"/>
              <a:t>“chosen for the very purpose of leading attention </a:t>
            </a:r>
            <a:r>
              <a:rPr lang="en-US" sz="2400" i="1" dirty="0" smtClean="0"/>
              <a:t>away</a:t>
            </a:r>
            <a:r>
              <a:rPr lang="en-US" sz="2400" dirty="0" smtClean="0"/>
              <a:t> from radiation and radiation protection rather than establishing a new name for a long-established field of endeavor.”</a:t>
            </a:r>
          </a:p>
          <a:p>
            <a:pPr>
              <a:spcBef>
                <a:spcPts val="1800"/>
              </a:spcBef>
            </a:pPr>
            <a:r>
              <a:rPr lang="en-US" sz="2400" dirty="0" smtClean="0"/>
              <a:t>“misnomer”</a:t>
            </a:r>
          </a:p>
          <a:p>
            <a:pPr>
              <a:spcBef>
                <a:spcPts val="1800"/>
              </a:spcBef>
            </a:pPr>
            <a:r>
              <a:rPr lang="en-US" sz="2400" dirty="0" smtClean="0"/>
              <a:t>“cover-term to conceal”</a:t>
            </a:r>
          </a:p>
          <a:p>
            <a:pPr>
              <a:spcBef>
                <a:spcPts val="1800"/>
              </a:spcBef>
            </a:pPr>
            <a:r>
              <a:rPr lang="en-US" sz="2400" dirty="0" smtClean="0"/>
              <a:t>“exaggeration of its original use in the Project.”</a:t>
            </a:r>
          </a:p>
          <a:p>
            <a:pPr>
              <a:spcBef>
                <a:spcPts val="1800"/>
              </a:spcBef>
            </a:pPr>
            <a:r>
              <a:rPr lang="en-US" sz="2400" dirty="0" smtClean="0"/>
              <a:t>“decoy-term”</a:t>
            </a:r>
          </a:p>
        </p:txBody>
      </p:sp>
      <p:pic>
        <p:nvPicPr>
          <p:cNvPr id="83970" name="Picture 2"/>
          <p:cNvPicPr>
            <a:picLocks noChangeAspect="1" noChangeArrowheads="1"/>
          </p:cNvPicPr>
          <p:nvPr/>
        </p:nvPicPr>
        <p:blipFill>
          <a:blip r:embed="rId4" cstate="print"/>
          <a:srcRect/>
          <a:stretch>
            <a:fillRect/>
          </a:stretch>
        </p:blipFill>
        <p:spPr bwMode="auto">
          <a:xfrm>
            <a:off x="6324600" y="2514600"/>
            <a:ext cx="2594688" cy="3581400"/>
          </a:xfrm>
          <a:prstGeom prst="rect">
            <a:avLst/>
          </a:prstGeom>
          <a:noFill/>
          <a:ln w="9525">
            <a:noFill/>
            <a:miter lim="800000"/>
            <a:headEnd/>
            <a:tailEnd/>
          </a:ln>
        </p:spPr>
      </p:pic>
      <p:pic>
        <p:nvPicPr>
          <p:cNvPr id="83972" name="Picture 4" descr="http://www.ieeeghn.org/wiki/images/thumb/9/9a/LauristonTaylor.jpg/180px-LauristonTaylor.jpg"/>
          <p:cNvPicPr>
            <a:picLocks noChangeAspect="1" noChangeArrowheads="1"/>
          </p:cNvPicPr>
          <p:nvPr/>
        </p:nvPicPr>
        <p:blipFill>
          <a:blip r:embed="rId5" cstate="print"/>
          <a:srcRect/>
          <a:stretch>
            <a:fillRect/>
          </a:stretch>
        </p:blipFill>
        <p:spPr bwMode="auto">
          <a:xfrm>
            <a:off x="6781800" y="228600"/>
            <a:ext cx="1714500" cy="2181226"/>
          </a:xfrm>
          <a:prstGeom prst="rect">
            <a:avLst/>
          </a:prstGeo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95800"/>
            <a:ext cx="3200400" cy="1322388"/>
          </a:xfrm>
        </p:spPr>
        <p:txBody>
          <a:bodyPr/>
          <a:lstStyle/>
          <a:p>
            <a:r>
              <a:rPr lang="en-US" sz="2800" dirty="0" smtClean="0"/>
              <a:t>Your Feedback Please</a:t>
            </a:r>
            <a:endParaRPr lang="en-US" sz="2800" dirty="0"/>
          </a:p>
        </p:txBody>
      </p:sp>
      <p:sp>
        <p:nvSpPr>
          <p:cNvPr id="15" name="Left Brace 14"/>
          <p:cNvSpPr/>
          <p:nvPr/>
        </p:nvSpPr>
        <p:spPr>
          <a:xfrm>
            <a:off x="3581400" y="4114800"/>
            <a:ext cx="426719" cy="2133600"/>
          </a:xfrm>
          <a:prstGeom prst="leftBrace">
            <a:avLst>
              <a:gd name="adj1" fmla="val 56181"/>
              <a:gd name="adj2" fmla="val 50742"/>
            </a:avLst>
          </a:prstGeom>
          <a:ln w="412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83972" name="Picture 4"/>
          <p:cNvPicPr>
            <a:picLocks noChangeAspect="1" noChangeArrowheads="1"/>
          </p:cNvPicPr>
          <p:nvPr/>
        </p:nvPicPr>
        <p:blipFill>
          <a:blip r:embed="rId3" cstate="print"/>
          <a:srcRect/>
          <a:stretch>
            <a:fillRect/>
          </a:stretch>
        </p:blipFill>
        <p:spPr bwMode="auto">
          <a:xfrm>
            <a:off x="4288128" y="304800"/>
            <a:ext cx="4627272" cy="6051984"/>
          </a:xfrm>
          <a:prstGeom prst="rect">
            <a:avLst/>
          </a:prstGeom>
          <a:noFill/>
          <a:ln w="9525">
            <a:noFill/>
            <a:miter lim="800000"/>
            <a:headEnd/>
            <a:tailEnd/>
          </a:ln>
        </p:spPr>
      </p:pic>
    </p:spTree>
  </p:cSld>
  <p:clrMapOvr>
    <a:masterClrMapping/>
  </p:clrMapOvr>
  <p:transition spd="slow">
    <p:fade/>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848600" cy="1143000"/>
          </a:xfrm>
        </p:spPr>
        <p:txBody>
          <a:bodyPr/>
          <a:lstStyle/>
          <a:p>
            <a:r>
              <a:rPr lang="en-US" dirty="0" smtClean="0"/>
              <a:t>Vision For 2020</a:t>
            </a:r>
            <a:endParaRPr lang="en-US" dirty="0"/>
          </a:p>
        </p:txBody>
      </p:sp>
      <p:sp>
        <p:nvSpPr>
          <p:cNvPr id="3" name="Content Placeholder 2"/>
          <p:cNvSpPr>
            <a:spLocks noGrp="1"/>
          </p:cNvSpPr>
          <p:nvPr>
            <p:ph idx="1"/>
          </p:nvPr>
        </p:nvSpPr>
        <p:spPr>
          <a:xfrm>
            <a:off x="457200" y="2286000"/>
            <a:ext cx="8229600" cy="4530725"/>
          </a:xfrm>
        </p:spPr>
        <p:txBody>
          <a:bodyPr/>
          <a:lstStyle/>
          <a:p>
            <a:pPr algn="ctr">
              <a:buNone/>
            </a:pPr>
            <a:r>
              <a:rPr lang="en-US" dirty="0" smtClean="0"/>
              <a:t>“Recognized by its members, stakeholders and the public as the international voice of the radiation protection profession in the enhancement of radiation protection culture and practice worldwide.”</a:t>
            </a:r>
            <a:endParaRPr lang="en-US" dirty="0"/>
          </a:p>
        </p:txBody>
      </p:sp>
      <p:pic>
        <p:nvPicPr>
          <p:cNvPr id="4" name="Picture 2" descr="http://www.irpa.net/images/stories/irpa.png"/>
          <p:cNvPicPr>
            <a:picLocks noChangeAspect="1" noChangeArrowheads="1"/>
          </p:cNvPicPr>
          <p:nvPr/>
        </p:nvPicPr>
        <p:blipFill>
          <a:blip r:embed="rId3" cstate="print"/>
          <a:srcRect/>
          <a:stretch>
            <a:fillRect/>
          </a:stretch>
        </p:blipFill>
        <p:spPr bwMode="auto">
          <a:xfrm>
            <a:off x="7467600" y="381000"/>
            <a:ext cx="1219200" cy="1303283"/>
          </a:xfrm>
          <a:prstGeom prst="rect">
            <a:avLst/>
          </a:prstGeom>
          <a:noFill/>
        </p:spPr>
      </p:pic>
    </p:spTree>
  </p:cSld>
  <p:clrMapOvr>
    <a:masterClrMapping/>
  </p:clrMapOvr>
  <p:transition spd="slow">
    <p:fade/>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1295400" y="4038600"/>
            <a:ext cx="6400800" cy="1892826"/>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rPr>
              <a:t>Armin Ansari</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rPr>
              <a:t>770-488-3654</a:t>
            </a:r>
          </a:p>
          <a:p>
            <a:pPr marL="0" marR="0" lvl="0" indent="0" algn="ctr" defTabSz="914400" eaLnBrk="1" fontAlgn="auto" latinLnBrk="0" hangingPunct="1">
              <a:lnSpc>
                <a:spcPct val="130000"/>
              </a:lnSpc>
              <a:spcBef>
                <a:spcPts val="0"/>
              </a:spcBef>
              <a:spcAft>
                <a:spcPts val="0"/>
              </a:spcAft>
              <a:buClrTx/>
              <a:buSzTx/>
              <a:buFontTx/>
              <a:buNone/>
              <a:tabLst/>
              <a:defRPr/>
            </a:pPr>
            <a:r>
              <a:rPr kumimoji="0" lang="en-US" sz="3000" b="0" i="0" u="none" strike="noStrike" kern="0" cap="none" spc="0" normalizeH="0" baseline="0" noProof="0" dirty="0" smtClean="0">
                <a:ln>
                  <a:noFill/>
                </a:ln>
                <a:solidFill>
                  <a:srgbClr val="FFFFFF"/>
                </a:solidFill>
                <a:effectLst/>
                <a:uLnTx/>
                <a:uFillTx/>
              </a:rPr>
              <a:t>AAnsari@hps.org</a:t>
            </a:r>
            <a:endParaRPr kumimoji="0" lang="en-US" sz="3000" b="1" i="0" u="none" strike="noStrike" kern="0" cap="none" spc="0" normalizeH="0" baseline="0" noProof="0" dirty="0">
              <a:ln>
                <a:noFill/>
              </a:ln>
              <a:solidFill>
                <a:srgbClr val="FFFFFF"/>
              </a:solidFill>
              <a:effectLst/>
              <a:uLnTx/>
              <a:uFillTx/>
            </a:endParaRPr>
          </a:p>
        </p:txBody>
      </p:sp>
      <p:sp>
        <p:nvSpPr>
          <p:cNvPr id="6" name="TextBox 5"/>
          <p:cNvSpPr txBox="1"/>
          <p:nvPr/>
        </p:nvSpPr>
        <p:spPr>
          <a:xfrm>
            <a:off x="2133600" y="2209801"/>
            <a:ext cx="4495800" cy="769441"/>
          </a:xfrm>
          <a:prstGeom prst="rect">
            <a:avLst/>
          </a:prstGeom>
          <a:noFill/>
        </p:spPr>
        <p:txBody>
          <a:bodyPr wrap="square" rtlCol="0">
            <a:spAutoFit/>
          </a:bodyPr>
          <a:lstStyle/>
          <a:p>
            <a:pPr algn="ctr"/>
            <a:r>
              <a:rPr lang="en-US" sz="4400" dirty="0" smtClean="0"/>
              <a:t>Thank you!</a:t>
            </a:r>
            <a:endParaRPr lang="en-US" sz="4400" dirty="0"/>
          </a:p>
        </p:txBody>
      </p:sp>
    </p:spTree>
  </p:cSld>
  <p:clrMapOvr>
    <a:masterClrMapping/>
  </p:clrMapOvr>
  <p:transition spd="slow">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2819400"/>
            <a:ext cx="8229600" cy="1524000"/>
          </a:xfrm>
        </p:spPr>
        <p:txBody>
          <a:bodyPr/>
          <a:lstStyle/>
          <a:p>
            <a:pPr algn="ctr">
              <a:buNone/>
            </a:pPr>
            <a:r>
              <a:rPr lang="en-US" dirty="0" smtClean="0"/>
              <a:t>News from HPS</a:t>
            </a:r>
            <a:endParaRPr lang="en-US" dirty="0"/>
          </a:p>
        </p:txBody>
      </p:sp>
      <p:pic>
        <p:nvPicPr>
          <p:cNvPr id="4" name="Picture 2" descr="http://hpschapters.org/columbia/HPS_Columbia_Chapter/HOME_files/CCHPS%20logo.jpg"/>
          <p:cNvPicPr>
            <a:picLocks noChangeAspect="1" noChangeArrowheads="1"/>
          </p:cNvPicPr>
          <p:nvPr/>
        </p:nvPicPr>
        <p:blipFill>
          <a:blip r:embed="rId3" cstate="print"/>
          <a:srcRect/>
          <a:stretch>
            <a:fillRect/>
          </a:stretch>
        </p:blipFill>
        <p:spPr bwMode="auto">
          <a:xfrm>
            <a:off x="7239000" y="457200"/>
            <a:ext cx="1390650" cy="1276350"/>
          </a:xfrm>
          <a:prstGeom prst="rect">
            <a:avLst/>
          </a:prstGeom>
          <a:noFill/>
        </p:spPr>
      </p:pic>
    </p:spTree>
  </p:cSld>
  <p:clrMapOvr>
    <a:masterClrMapping/>
  </p:clrMapOvr>
  <p:transition spd="slow">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6858000" cy="1143000"/>
          </a:xfrm>
        </p:spPr>
        <p:txBody>
          <a:bodyPr/>
          <a:lstStyle/>
          <a:p>
            <a:r>
              <a:rPr lang="en-US" dirty="0" smtClean="0"/>
              <a:t>Chapter Special Activities Grant Program</a:t>
            </a:r>
            <a:endParaRPr lang="en-US" dirty="0"/>
          </a:p>
        </p:txBody>
      </p:sp>
      <p:sp>
        <p:nvSpPr>
          <p:cNvPr id="3" name="Content Placeholder 2"/>
          <p:cNvSpPr>
            <a:spLocks noGrp="1"/>
          </p:cNvSpPr>
          <p:nvPr>
            <p:ph idx="1"/>
          </p:nvPr>
        </p:nvSpPr>
        <p:spPr>
          <a:xfrm>
            <a:off x="457200" y="2286000"/>
            <a:ext cx="8458200" cy="3810000"/>
          </a:xfrm>
        </p:spPr>
        <p:txBody>
          <a:bodyPr/>
          <a:lstStyle/>
          <a:p>
            <a:r>
              <a:rPr lang="en-US" sz="2800" dirty="0" smtClean="0"/>
              <a:t>Administered by the Society Support Committee</a:t>
            </a:r>
          </a:p>
          <a:p>
            <a:r>
              <a:rPr lang="en-US" sz="2800" dirty="0" smtClean="0"/>
              <a:t>Priority given to:</a:t>
            </a:r>
          </a:p>
          <a:p>
            <a:pPr lvl="1"/>
            <a:r>
              <a:rPr lang="en-US" sz="2400" dirty="0" smtClean="0"/>
              <a:t>Chapters with few financial resources</a:t>
            </a:r>
          </a:p>
          <a:p>
            <a:pPr lvl="1"/>
            <a:r>
              <a:rPr lang="en-US" sz="2400" dirty="0" smtClean="0"/>
              <a:t>Innovative activities that could be model for other chapters</a:t>
            </a:r>
          </a:p>
          <a:p>
            <a:r>
              <a:rPr lang="en-US" sz="2800" dirty="0" smtClean="0"/>
              <a:t>Simple application process</a:t>
            </a:r>
          </a:p>
          <a:p>
            <a:r>
              <a:rPr lang="en-US" sz="2800" dirty="0" smtClean="0"/>
              <a:t>Contact Society Support Committee</a:t>
            </a:r>
          </a:p>
        </p:txBody>
      </p:sp>
      <p:pic>
        <p:nvPicPr>
          <p:cNvPr id="4" name="Picture 2" descr="http://hpschapters.org/columbia/HPS_Columbia_Chapter/HOME_files/CCHPS%20logo.jpg"/>
          <p:cNvPicPr>
            <a:picLocks noChangeAspect="1" noChangeArrowheads="1"/>
          </p:cNvPicPr>
          <p:nvPr/>
        </p:nvPicPr>
        <p:blipFill>
          <a:blip r:embed="rId3" cstate="print"/>
          <a:srcRect/>
          <a:stretch>
            <a:fillRect/>
          </a:stretch>
        </p:blipFill>
        <p:spPr bwMode="auto">
          <a:xfrm>
            <a:off x="7315200" y="304800"/>
            <a:ext cx="1390650" cy="1276350"/>
          </a:xfrm>
          <a:prstGeom prst="rect">
            <a:avLst/>
          </a:prstGeom>
          <a:noFill/>
        </p:spPr>
      </p:pic>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Beam">
  <a:themeElements>
    <a:clrScheme name="Custom 1">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FFC000"/>
      </a:hlink>
      <a:folHlink>
        <a:srgbClr val="FFC000"/>
      </a:folHlink>
    </a:clrScheme>
    <a:fontScheme name="Beam">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am 1">
        <a:dk1>
          <a:srgbClr val="1A006C"/>
        </a:dk1>
        <a:lt1>
          <a:srgbClr val="FFFFFF"/>
        </a:lt1>
        <a:dk2>
          <a:srgbClr val="000066"/>
        </a:dk2>
        <a:lt2>
          <a:srgbClr val="CCCCFF"/>
        </a:lt2>
        <a:accent1>
          <a:srgbClr val="0099CC"/>
        </a:accent1>
        <a:accent2>
          <a:srgbClr val="6600CC"/>
        </a:accent2>
        <a:accent3>
          <a:srgbClr val="AAAAB8"/>
        </a:accent3>
        <a:accent4>
          <a:srgbClr val="DADADA"/>
        </a:accent4>
        <a:accent5>
          <a:srgbClr val="AACAE2"/>
        </a:accent5>
        <a:accent6>
          <a:srgbClr val="5C00B9"/>
        </a:accent6>
        <a:hlink>
          <a:srgbClr val="9999FF"/>
        </a:hlink>
        <a:folHlink>
          <a:srgbClr val="33CCCC"/>
        </a:folHlink>
      </a:clrScheme>
      <a:clrMap bg1="dk2" tx1="lt1" bg2="dk1" tx2="lt2" accent1="accent1" accent2="accent2" accent3="accent3" accent4="accent4" accent5="accent5" accent6="accent6" hlink="hlink" folHlink="folHlink"/>
    </a:extraClrScheme>
    <a:extraClrScheme>
      <a:clrScheme name="Beam 2">
        <a:dk1>
          <a:srgbClr val="000080"/>
        </a:dk1>
        <a:lt1>
          <a:srgbClr val="FFFFFF"/>
        </a:lt1>
        <a:dk2>
          <a:srgbClr val="000099"/>
        </a:dk2>
        <a:lt2>
          <a:srgbClr val="FFFFFF"/>
        </a:lt2>
        <a:accent1>
          <a:srgbClr val="3366FF"/>
        </a:accent1>
        <a:accent2>
          <a:srgbClr val="7B46D0"/>
        </a:accent2>
        <a:accent3>
          <a:srgbClr val="AAAACA"/>
        </a:accent3>
        <a:accent4>
          <a:srgbClr val="DADADA"/>
        </a:accent4>
        <a:accent5>
          <a:srgbClr val="ADB8FF"/>
        </a:accent5>
        <a:accent6>
          <a:srgbClr val="6F3FBC"/>
        </a:accent6>
        <a:hlink>
          <a:srgbClr val="86D1EC"/>
        </a:hlink>
        <a:folHlink>
          <a:srgbClr val="45C984"/>
        </a:folHlink>
      </a:clrScheme>
      <a:clrMap bg1="dk2" tx1="lt1" bg2="dk1" tx2="lt2" accent1="accent1" accent2="accent2" accent3="accent3" accent4="accent4" accent5="accent5" accent6="accent6" hlink="hlink" folHlink="folHlink"/>
    </a:extraClrScheme>
    <a:extraClrScheme>
      <a:clrScheme name="Beam 3">
        <a:dk1>
          <a:srgbClr val="3F4873"/>
        </a:dk1>
        <a:lt1>
          <a:srgbClr val="FFFFFF"/>
        </a:lt1>
        <a:dk2>
          <a:srgbClr val="4F598D"/>
        </a:dk2>
        <a:lt2>
          <a:srgbClr val="CCECFF"/>
        </a:lt2>
        <a:accent1>
          <a:srgbClr val="0099CC"/>
        </a:accent1>
        <a:accent2>
          <a:srgbClr val="4C8470"/>
        </a:accent2>
        <a:accent3>
          <a:srgbClr val="B2B5C5"/>
        </a:accent3>
        <a:accent4>
          <a:srgbClr val="DADADA"/>
        </a:accent4>
        <a:accent5>
          <a:srgbClr val="AACAE2"/>
        </a:accent5>
        <a:accent6>
          <a:srgbClr val="447765"/>
        </a:accent6>
        <a:hlink>
          <a:srgbClr val="99CC00"/>
        </a:hlink>
        <a:folHlink>
          <a:srgbClr val="96A4C8"/>
        </a:folHlink>
      </a:clrScheme>
      <a:clrMap bg1="dk2" tx1="lt1" bg2="dk1" tx2="lt2" accent1="accent1" accent2="accent2" accent3="accent3" accent4="accent4" accent5="accent5" accent6="accent6" hlink="hlink" folHlink="folHlink"/>
    </a:extraClrScheme>
    <a:extraClrScheme>
      <a:clrScheme name="Beam 4">
        <a:dk1>
          <a:srgbClr val="006E6B"/>
        </a:dk1>
        <a:lt1>
          <a:srgbClr val="FFFFFF"/>
        </a:lt1>
        <a:dk2>
          <a:srgbClr val="008080"/>
        </a:dk2>
        <a:lt2>
          <a:srgbClr val="E2EFCD"/>
        </a:lt2>
        <a:accent1>
          <a:srgbClr val="33CCCC"/>
        </a:accent1>
        <a:accent2>
          <a:srgbClr val="6352B8"/>
        </a:accent2>
        <a:accent3>
          <a:srgbClr val="AAC0C0"/>
        </a:accent3>
        <a:accent4>
          <a:srgbClr val="DADADA"/>
        </a:accent4>
        <a:accent5>
          <a:srgbClr val="ADE2E2"/>
        </a:accent5>
        <a:accent6>
          <a:srgbClr val="5949A6"/>
        </a:accent6>
        <a:hlink>
          <a:srgbClr val="CCFFFF"/>
        </a:hlink>
        <a:folHlink>
          <a:srgbClr val="99CCFF"/>
        </a:folHlink>
      </a:clrScheme>
      <a:clrMap bg1="dk2" tx1="lt1" bg2="dk1" tx2="lt2" accent1="accent1" accent2="accent2" accent3="accent3" accent4="accent4" accent5="accent5" accent6="accent6" hlink="hlink" folHlink="folHlink"/>
    </a:extraClrScheme>
    <a:extraClrScheme>
      <a:clrScheme name="Beam 5">
        <a:dk1>
          <a:srgbClr val="48562C"/>
        </a:dk1>
        <a:lt1>
          <a:srgbClr val="FFFFFF"/>
        </a:lt1>
        <a:dk2>
          <a:srgbClr val="546434"/>
        </a:dk2>
        <a:lt2>
          <a:srgbClr val="FFFFCC"/>
        </a:lt2>
        <a:accent1>
          <a:srgbClr val="7B8A6E"/>
        </a:accent1>
        <a:accent2>
          <a:srgbClr val="527C3A"/>
        </a:accent2>
        <a:accent3>
          <a:srgbClr val="B3B8AE"/>
        </a:accent3>
        <a:accent4>
          <a:srgbClr val="DADADA"/>
        </a:accent4>
        <a:accent5>
          <a:srgbClr val="BFC4BA"/>
        </a:accent5>
        <a:accent6>
          <a:srgbClr val="497034"/>
        </a:accent6>
        <a:hlink>
          <a:srgbClr val="55B55E"/>
        </a:hlink>
        <a:folHlink>
          <a:srgbClr val="85B3B1"/>
        </a:folHlink>
      </a:clrScheme>
      <a:clrMap bg1="dk2" tx1="lt1" bg2="dk1" tx2="lt2" accent1="accent1" accent2="accent2" accent3="accent3" accent4="accent4" accent5="accent5" accent6="accent6" hlink="hlink" folHlink="folHlink"/>
    </a:extraClrScheme>
    <a:extraClrScheme>
      <a:clrScheme name="Beam 6">
        <a:dk1>
          <a:srgbClr val="96B29E"/>
        </a:dk1>
        <a:lt1>
          <a:srgbClr val="FFFFFF"/>
        </a:lt1>
        <a:dk2>
          <a:srgbClr val="A5BDAC"/>
        </a:dk2>
        <a:lt2>
          <a:srgbClr val="FFFFCC"/>
        </a:lt2>
        <a:accent1>
          <a:srgbClr val="4E8880"/>
        </a:accent1>
        <a:accent2>
          <a:srgbClr val="2F71B9"/>
        </a:accent2>
        <a:accent3>
          <a:srgbClr val="CFDBD2"/>
        </a:accent3>
        <a:accent4>
          <a:srgbClr val="DADADA"/>
        </a:accent4>
        <a:accent5>
          <a:srgbClr val="B2C3C0"/>
        </a:accent5>
        <a:accent6>
          <a:srgbClr val="2A66A7"/>
        </a:accent6>
        <a:hlink>
          <a:srgbClr val="9DC0E7"/>
        </a:hlink>
        <a:folHlink>
          <a:srgbClr val="54CA89"/>
        </a:folHlink>
      </a:clrScheme>
      <a:clrMap bg1="dk2" tx1="lt1" bg2="dk1" tx2="lt2" accent1="accent1" accent2="accent2" accent3="accent3" accent4="accent4" accent5="accent5" accent6="accent6" hlink="hlink" folHlink="folHlink"/>
    </a:extraClrScheme>
    <a:extraClrScheme>
      <a:clrScheme name="Beam 7">
        <a:dk1>
          <a:srgbClr val="D49C00"/>
        </a:dk1>
        <a:lt1>
          <a:srgbClr val="FFFFFF"/>
        </a:lt1>
        <a:dk2>
          <a:srgbClr val="CC9900"/>
        </a:dk2>
        <a:lt2>
          <a:srgbClr val="CEBD40"/>
        </a:lt2>
        <a:accent1>
          <a:srgbClr val="CC6600"/>
        </a:accent1>
        <a:accent2>
          <a:srgbClr val="808000"/>
        </a:accent2>
        <a:accent3>
          <a:srgbClr val="E2CAAA"/>
        </a:accent3>
        <a:accent4>
          <a:srgbClr val="DADADA"/>
        </a:accent4>
        <a:accent5>
          <a:srgbClr val="E2B8AA"/>
        </a:accent5>
        <a:accent6>
          <a:srgbClr val="737300"/>
        </a:accent6>
        <a:hlink>
          <a:srgbClr val="FF9900"/>
        </a:hlink>
        <a:folHlink>
          <a:srgbClr val="FFFF99"/>
        </a:folHlink>
      </a:clrScheme>
      <a:clrMap bg1="dk2" tx1="lt1" bg2="dk1" tx2="lt2" accent1="accent1" accent2="accent2" accent3="accent3" accent4="accent4" accent5="accent5" accent6="accent6" hlink="hlink" folHlink="folHlink"/>
    </a:extraClrScheme>
    <a:extraClrScheme>
      <a:clrScheme name="Beam 8">
        <a:dk1>
          <a:srgbClr val="881700"/>
        </a:dk1>
        <a:lt1>
          <a:srgbClr val="FAF9E6"/>
        </a:lt1>
        <a:dk2>
          <a:srgbClr val="990000"/>
        </a:dk2>
        <a:lt2>
          <a:srgbClr val="EADC78"/>
        </a:lt2>
        <a:accent1>
          <a:srgbClr val="FF6600"/>
        </a:accent1>
        <a:accent2>
          <a:srgbClr val="B86D52"/>
        </a:accent2>
        <a:accent3>
          <a:srgbClr val="CAAAAA"/>
        </a:accent3>
        <a:accent4>
          <a:srgbClr val="D6D5C4"/>
        </a:accent4>
        <a:accent5>
          <a:srgbClr val="FFB8AA"/>
        </a:accent5>
        <a:accent6>
          <a:srgbClr val="A66249"/>
        </a:accent6>
        <a:hlink>
          <a:srgbClr val="D78D15"/>
        </a:hlink>
        <a:folHlink>
          <a:srgbClr val="C6B37E"/>
        </a:folHlink>
      </a:clrScheme>
      <a:clrMap bg1="dk2" tx1="lt1" bg2="dk1" tx2="lt2" accent1="accent1" accent2="accent2" accent3="accent3" accent4="accent4" accent5="accent5" accent6="accent6" hlink="hlink" folHlink="folHlink"/>
    </a:extraClrScheme>
    <a:extraClrScheme>
      <a:clrScheme name="Beam 9">
        <a:dk1>
          <a:srgbClr val="000000"/>
        </a:dk1>
        <a:lt1>
          <a:srgbClr val="FFFFFF"/>
        </a:lt1>
        <a:dk2>
          <a:srgbClr val="000000"/>
        </a:dk2>
        <a:lt2>
          <a:srgbClr val="DDDDDD"/>
        </a:lt2>
        <a:accent1>
          <a:srgbClr val="E6F5F6"/>
        </a:accent1>
        <a:accent2>
          <a:srgbClr val="A5E1A8"/>
        </a:accent2>
        <a:accent3>
          <a:srgbClr val="FFFFFF"/>
        </a:accent3>
        <a:accent4>
          <a:srgbClr val="000000"/>
        </a:accent4>
        <a:accent5>
          <a:srgbClr val="F0F9FA"/>
        </a:accent5>
        <a:accent6>
          <a:srgbClr val="95CC98"/>
        </a:accent6>
        <a:hlink>
          <a:srgbClr val="5B00B6"/>
        </a:hlink>
        <a:folHlink>
          <a:srgbClr val="34988E"/>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NCHHSTP_PPT_dark(">
  <a:themeElements>
    <a:clrScheme name="NCEH Dark PPT Colors">
      <a:dk1>
        <a:srgbClr val="FFC000"/>
      </a:dk1>
      <a:lt1>
        <a:srgbClr val="0F56DC"/>
      </a:lt1>
      <a:dk2>
        <a:srgbClr val="FFFFFF"/>
      </a:dk2>
      <a:lt2>
        <a:srgbClr val="FFFFFF"/>
      </a:lt2>
      <a:accent1>
        <a:srgbClr val="007D57"/>
      </a:accent1>
      <a:accent2>
        <a:srgbClr val="4983F2"/>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4834</TotalTime>
  <Words>2335</Words>
  <Application>Microsoft Office PowerPoint</Application>
  <PresentationFormat>On-screen Show (4:3)</PresentationFormat>
  <Paragraphs>395</Paragraphs>
  <Slides>52</Slides>
  <Notes>34</Notes>
  <HiddenSlides>0</HiddenSlides>
  <MMClips>1</MMClips>
  <ScaleCrop>false</ScaleCrop>
  <HeadingPairs>
    <vt:vector size="4" baseType="variant">
      <vt:variant>
        <vt:lpstr>Theme</vt:lpstr>
      </vt:variant>
      <vt:variant>
        <vt:i4>2</vt:i4>
      </vt:variant>
      <vt:variant>
        <vt:lpstr>Slide Titles</vt:lpstr>
      </vt:variant>
      <vt:variant>
        <vt:i4>52</vt:i4>
      </vt:variant>
    </vt:vector>
  </HeadingPairs>
  <TitlesOfParts>
    <vt:vector size="54" baseType="lpstr">
      <vt:lpstr>Beam</vt:lpstr>
      <vt:lpstr>1_NCHHSTP_PPT_dark(</vt:lpstr>
      <vt:lpstr>Grassroots Preparedness, a Radiation Risk Scale, and Marketing of Health Physics</vt:lpstr>
      <vt:lpstr>Preparing for Emergencies particularly in this economy!</vt:lpstr>
      <vt:lpstr>“All Emergencies are Local”</vt:lpstr>
      <vt:lpstr>Displaced Population</vt:lpstr>
      <vt:lpstr>Hurricane Katrina (2005) Example of a Displaced Population</vt:lpstr>
      <vt:lpstr>Need for Radiation Professionals in a large scale radiation emergency</vt:lpstr>
      <vt:lpstr>Where Does Radiation Expertise Come From?</vt:lpstr>
      <vt:lpstr>PowerPoint Presentation</vt:lpstr>
      <vt:lpstr>Radiation Professionals</vt:lpstr>
      <vt:lpstr>Radiation Response Volunteer Corps</vt:lpstr>
      <vt:lpstr>PowerPoint Presentation</vt:lpstr>
      <vt:lpstr>PowerPoint Presentation</vt:lpstr>
      <vt:lpstr>Risk Communication Issues </vt:lpstr>
      <vt:lpstr>What is a “Safe” Dose of Radiation?</vt:lpstr>
      <vt:lpstr>I asked …</vt:lpstr>
      <vt:lpstr>Clarifications</vt:lpstr>
      <vt:lpstr>47 Respondents</vt:lpstr>
      <vt:lpstr>Respondents</vt:lpstr>
      <vt:lpstr>Their Commentary on Safe Dose Value</vt:lpstr>
      <vt:lpstr>“Safe” Dose</vt:lpstr>
      <vt:lpstr>“Safe” Dose</vt:lpstr>
      <vt:lpstr>No Numeric Answer</vt:lpstr>
      <vt:lpstr>The In-Laws!</vt:lpstr>
      <vt:lpstr>What is perceived as a safe dose of radiation varies widely even among a group of radiation professionals.  </vt:lpstr>
      <vt:lpstr>Challenge of Communication</vt:lpstr>
      <vt:lpstr>Radiation Risk Scale</vt:lpstr>
      <vt:lpstr>Radiation Risk Scale</vt:lpstr>
      <vt:lpstr>Radiation Risk Scale  Advantages</vt:lpstr>
      <vt:lpstr>Applied to a Variety of Circumstances</vt:lpstr>
      <vt:lpstr>Your Feedback Please</vt:lpstr>
      <vt:lpstr>PowerPoint Presentation</vt:lpstr>
      <vt:lpstr>HPS Position Adopted by the Board on June  26, 2011 </vt:lpstr>
      <vt:lpstr>Society Membership</vt:lpstr>
      <vt:lpstr>Society Membership</vt:lpstr>
      <vt:lpstr>Society Membership Age Survey</vt:lpstr>
      <vt:lpstr>Society Membership</vt:lpstr>
      <vt:lpstr>The Origins of the Health Physics Society Ronald L. Kathren and Natalie E. Tarr, 1974, Health Phys. 27,419 </vt:lpstr>
      <vt:lpstr>HPS</vt:lpstr>
      <vt:lpstr>Better Marketing?</vt:lpstr>
      <vt:lpstr>A Suggestion  </vt:lpstr>
      <vt:lpstr>A Suggestion (cont.)</vt:lpstr>
      <vt:lpstr>Advantages</vt:lpstr>
      <vt:lpstr>Main Arguments Against</vt:lpstr>
      <vt:lpstr>a bit of history …</vt:lpstr>
      <vt:lpstr>“HPS” was not a unanimous name choice</vt:lpstr>
      <vt:lpstr>International Radiation Protection Association (IRPA)</vt:lpstr>
      <vt:lpstr>Questioning the Name  Health Physics 42: 91-92, 1982</vt:lpstr>
      <vt:lpstr>Your Feedback Please</vt:lpstr>
      <vt:lpstr>Vision For 2020</vt:lpstr>
      <vt:lpstr>PowerPoint Presentation</vt:lpstr>
      <vt:lpstr>PowerPoint Presentation</vt:lpstr>
      <vt:lpstr>Chapter Special Activities Grant Program</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asa4</dc:creator>
  <cp:lastModifiedBy>Wendy Woehr</cp:lastModifiedBy>
  <cp:revision>510</cp:revision>
  <dcterms:created xsi:type="dcterms:W3CDTF">2011-05-08T15:10:18Z</dcterms:created>
  <dcterms:modified xsi:type="dcterms:W3CDTF">2011-10-04T19:38:41Z</dcterms:modified>
</cp:coreProperties>
</file>